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65"/>
  </p:notesMasterIdLst>
  <p:handoutMasterIdLst>
    <p:handoutMasterId r:id="rId66"/>
  </p:handoutMasterIdLst>
  <p:sldIdLst>
    <p:sldId id="1316" r:id="rId2"/>
    <p:sldId id="1757" r:id="rId3"/>
    <p:sldId id="1737" r:id="rId4"/>
    <p:sldId id="1736" r:id="rId5"/>
    <p:sldId id="1739" r:id="rId6"/>
    <p:sldId id="1758" r:id="rId7"/>
    <p:sldId id="1751" r:id="rId8"/>
    <p:sldId id="1768" r:id="rId9"/>
    <p:sldId id="1769" r:id="rId10"/>
    <p:sldId id="1770" r:id="rId11"/>
    <p:sldId id="1749" r:id="rId12"/>
    <p:sldId id="1760" r:id="rId13"/>
    <p:sldId id="1759" r:id="rId14"/>
    <p:sldId id="1753" r:id="rId15"/>
    <p:sldId id="1745" r:id="rId16"/>
    <p:sldId id="1746" r:id="rId17"/>
    <p:sldId id="1761" r:id="rId18"/>
    <p:sldId id="1754" r:id="rId19"/>
    <p:sldId id="1755" r:id="rId20"/>
    <p:sldId id="1752" r:id="rId21"/>
    <p:sldId id="1762" r:id="rId22"/>
    <p:sldId id="1764" r:id="rId23"/>
    <p:sldId id="1742" r:id="rId24"/>
    <p:sldId id="1743" r:id="rId25"/>
    <p:sldId id="1765" r:id="rId26"/>
    <p:sldId id="1771" r:id="rId27"/>
    <p:sldId id="1772" r:id="rId28"/>
    <p:sldId id="1773" r:id="rId29"/>
    <p:sldId id="1774" r:id="rId30"/>
    <p:sldId id="1775" r:id="rId31"/>
    <p:sldId id="1776" r:id="rId32"/>
    <p:sldId id="1777" r:id="rId33"/>
    <p:sldId id="1778" r:id="rId34"/>
    <p:sldId id="1779" r:id="rId35"/>
    <p:sldId id="1780" r:id="rId36"/>
    <p:sldId id="1781" r:id="rId37"/>
    <p:sldId id="1782" r:id="rId38"/>
    <p:sldId id="1783" r:id="rId39"/>
    <p:sldId id="1784" r:id="rId40"/>
    <p:sldId id="1785" r:id="rId41"/>
    <p:sldId id="1786" r:id="rId42"/>
    <p:sldId id="1787" r:id="rId43"/>
    <p:sldId id="1788" r:id="rId44"/>
    <p:sldId id="1789" r:id="rId45"/>
    <p:sldId id="1790" r:id="rId46"/>
    <p:sldId id="1791" r:id="rId47"/>
    <p:sldId id="1792" r:id="rId48"/>
    <p:sldId id="1793" r:id="rId49"/>
    <p:sldId id="1794" r:id="rId50"/>
    <p:sldId id="1795" r:id="rId51"/>
    <p:sldId id="1796" r:id="rId52"/>
    <p:sldId id="1797" r:id="rId53"/>
    <p:sldId id="1798" r:id="rId54"/>
    <p:sldId id="1799" r:id="rId55"/>
    <p:sldId id="1800" r:id="rId56"/>
    <p:sldId id="1801" r:id="rId57"/>
    <p:sldId id="1802" r:id="rId58"/>
    <p:sldId id="1803" r:id="rId59"/>
    <p:sldId id="1804" r:id="rId60"/>
    <p:sldId id="1805" r:id="rId61"/>
    <p:sldId id="1766" r:id="rId62"/>
    <p:sldId id="1767" r:id="rId63"/>
    <p:sldId id="1698" r:id="rId64"/>
  </p:sldIdLst>
  <p:sldSz cx="9144000" cy="6858000" type="screen4x3"/>
  <p:notesSz cx="6867525" cy="99949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0A6E02"/>
    <a:srgbClr val="FF3300"/>
    <a:srgbClr val="008000"/>
    <a:srgbClr val="000000"/>
    <a:srgbClr val="86041A"/>
    <a:srgbClr val="0099FF"/>
    <a:srgbClr val="53247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218" autoAdjust="0"/>
    <p:restoredTop sz="94186" autoAdjust="0"/>
  </p:normalViewPr>
  <p:slideViewPr>
    <p:cSldViewPr>
      <p:cViewPr>
        <p:scale>
          <a:sx n="60" d="100"/>
          <a:sy n="60" d="100"/>
        </p:scale>
        <p:origin x="-1186" y="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72.&#54168;&#45772;&#49696;&#46972;%20&#54620;&#51064;&#52840;&#47168;&#44368;&#54924;(&#51221;&#49464;&#50689;&#47785;&#49324;)2&#52264;&#44368;&#54924;&#51652;&#45800;\1.&#54168;&#45772;&#49696;&#46972;%20&#54620;&#51064;&#52840;&#47168;&#44368;&#54924;(2&#52264;)-&#52264;&#53944;,&#44536;&#47000;&#54532;(103&#47749;&#44592;&#51456;)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2.%20&#44368;&#54924;&#44148;&#44053;&#51652;&#45800;\2.%20&#49444;&#47928;&#51312;&#49324;&#44368;&#54924;(&#54620;-&#48120;)\1.%20&#48120;&#44397;&#44368;&#54924;\0.GO&#44368;&#54924;&#44148;&#44053;&#51652;&#45800;\163.&#49464;&#44228;&#49440;&#44368;&#52840;&#47168;&#44368;&#54924;(&#44256;&#49345;&#54872;&#47785;&#49324;)\&#45436;&#47928;&#50857;(103&#44368;&#54924;)\2.2&#52264;-&#49464;&#44228;&#49440;&#44368;&#44368;&#54924;&#44368;&#54924;&#44148;&#44053;&#51652;&#45800;(103&#47749;&#44592;&#51456;).xls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M:\&#44536;&#47536;&#50724;&#49496;\4-1&#44368;&#54924;&#47532;&#45908;&#44148;&#44053;&#51652;&#45800;\3.&#54620;&#44397;\6~25.&#45824;&#51204;(&#45824;&#51204;&#49436;&#47672;&#45208;&#44368;&#54924;-20&#47749;)\1.&#45824;&#51204;&#49436;&#47672;&#45208;&#44368;&#54924;(20&#47749;)-&#44368;&#54924;&#47532;&#45908;&#49888;&#50521;&#44148;&#44053;&#51652;&#45800;(&#48120;&#44397;)&#49688;&#51221;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5185189637554847"/>
          <c:y val="3.3407572383074048E-2"/>
          <c:w val="0.78888888888888964"/>
          <c:h val="0.82182628062360863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기타그래프!$L$2</c:f>
              <c:strCache>
                <c:ptCount val="1"/>
                <c:pt idx="0">
                  <c:v>Green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기타그래프!$L$3</c:f>
              <c:numCache>
                <c:formatCode>General</c:formatCode>
                <c:ptCount val="1"/>
                <c:pt idx="0">
                  <c:v>7.6499999999999995</c:v>
                </c:pt>
              </c:numCache>
            </c:numRef>
          </c:val>
        </c:ser>
        <c:ser>
          <c:idx val="1"/>
          <c:order val="1"/>
          <c:tx>
            <c:strRef>
              <c:f>기타그래프!$K$2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기타그래프!$K$3</c:f>
              <c:numCache>
                <c:formatCode>General</c:formatCode>
                <c:ptCount val="1"/>
                <c:pt idx="0">
                  <c:v>6.6199999999999966</c:v>
                </c:pt>
              </c:numCache>
            </c:numRef>
          </c:val>
        </c:ser>
        <c:ser>
          <c:idx val="0"/>
          <c:order val="2"/>
          <c:tx>
            <c:strRef>
              <c:f>기타그래프!$J$2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기타그래프!$J$3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기타그래프!$I$2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기타그래프!$H$3</c:f>
              <c:strCache>
                <c:ptCount val="1"/>
                <c:pt idx="0">
                  <c:v>개인의 건강상태 예상치</c:v>
                </c:pt>
              </c:strCache>
            </c:strRef>
          </c:cat>
          <c:val>
            <c:numRef>
              <c:f>기타그래프!$I$3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</c:ser>
        <c:dLbls>
          <c:showVal val="1"/>
        </c:dLbls>
        <c:gapWidth val="75"/>
        <c:shape val="cylinder"/>
        <c:axId val="99912704"/>
        <c:axId val="100008704"/>
        <c:axId val="0"/>
      </c:bar3DChart>
      <c:catAx>
        <c:axId val="999127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100008704"/>
        <c:crosses val="autoZero"/>
        <c:auto val="1"/>
        <c:lblAlgn val="ctr"/>
        <c:lblOffset val="100"/>
      </c:catAx>
      <c:valAx>
        <c:axId val="100008704"/>
        <c:scaling>
          <c:orientation val="minMax"/>
          <c:max val="1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99912704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792001806501E-2"/>
          <c:y val="0.92797725284339672"/>
          <c:w val="0.86680965954524714"/>
          <c:h val="7.2022747156605685E-2"/>
        </c:manualLayout>
      </c:layout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'4가지 주제별 그래프'!$B$44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032307535562441E-2"/>
                  <c:y val="2.4059214629329695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그래프'!$C$44:$F$44</c:f>
              <c:numCache>
                <c:formatCode>0.00%</c:formatCode>
                <c:ptCount val="4"/>
                <c:pt idx="0">
                  <c:v>0.59564519007674466</c:v>
                </c:pt>
                <c:pt idx="1">
                  <c:v>0.64119224166692423</c:v>
                </c:pt>
                <c:pt idx="2">
                  <c:v>0.62537903481046064</c:v>
                </c:pt>
                <c:pt idx="3">
                  <c:v>0.61841871587183439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그래프'!$B$45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281318009553307E-3"/>
                  <c:y val="-4.8118429258659187E-17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그래프'!$C$45:$F$45</c:f>
              <c:numCache>
                <c:formatCode>0.00%</c:formatCode>
                <c:ptCount val="4"/>
                <c:pt idx="0">
                  <c:v>0.52018561484918946</c:v>
                </c:pt>
                <c:pt idx="1">
                  <c:v>0.5122970670860485</c:v>
                </c:pt>
                <c:pt idx="2">
                  <c:v>0.52384801510373125</c:v>
                </c:pt>
                <c:pt idx="3">
                  <c:v>0.51624134096761665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그래프'!$B$46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4562636019106666E-3"/>
                  <c:y val="-4.8118429258659187E-17"/>
                </c:manualLayout>
              </c:layout>
              <c:showVal val="1"/>
            </c:dLbl>
            <c:dLbl>
              <c:idx val="2"/>
              <c:layout>
                <c:manualLayout>
                  <c:x val="9.4562636019106666E-3"/>
                  <c:y val="-4.8118429258659187E-17"/>
                </c:manualLayout>
              </c:layout>
              <c:showVal val="1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그래프'!$C$46:$F$46</c:f>
              <c:numCache>
                <c:formatCode>0.00%</c:formatCode>
                <c:ptCount val="4"/>
                <c:pt idx="0">
                  <c:v>0.41202385793683088</c:v>
                </c:pt>
                <c:pt idx="1">
                  <c:v>0.39819088981025769</c:v>
                </c:pt>
                <c:pt idx="2">
                  <c:v>0.4113607105472365</c:v>
                </c:pt>
                <c:pt idx="3">
                  <c:v>0.40510737387354423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그래프'!$B$47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106306352619970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49096501675062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그래프'!$C$43:$F$43</c:f>
              <c:strCache>
                <c:ptCount val="4"/>
                <c:pt idx="0">
                  <c:v>4.주민이해</c:v>
                </c:pt>
                <c:pt idx="1">
                  <c:v>5.전도</c:v>
                </c:pt>
                <c:pt idx="2">
                  <c:v>6.인간관계</c:v>
                </c:pt>
                <c:pt idx="3">
                  <c:v>C.공동체(Community) </c:v>
                </c:pt>
              </c:strCache>
            </c:strRef>
          </c:cat>
          <c:val>
            <c:numRef>
              <c:f>'4가지 주제별 그래프'!$C$47:$F$47</c:f>
              <c:numCache>
                <c:formatCode>0.00%</c:formatCode>
                <c:ptCount val="4"/>
                <c:pt idx="0">
                  <c:v>0.51582723540960262</c:v>
                </c:pt>
                <c:pt idx="1">
                  <c:v>0.59698986693925049</c:v>
                </c:pt>
                <c:pt idx="2">
                  <c:v>0.65114088449250929</c:v>
                </c:pt>
                <c:pt idx="3">
                  <c:v>0.58798599561378662</c:v>
                </c:pt>
              </c:numCache>
            </c:numRef>
          </c:val>
        </c:ser>
        <c:shape val="cylinder"/>
        <c:axId val="101394304"/>
        <c:axId val="101395840"/>
        <c:axId val="0"/>
      </c:bar3DChart>
      <c:catAx>
        <c:axId val="101394304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01395840"/>
        <c:crosses val="autoZero"/>
        <c:auto val="1"/>
        <c:lblAlgn val="ctr"/>
        <c:lblOffset val="100"/>
      </c:catAx>
      <c:valAx>
        <c:axId val="101395840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01394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513304716127017"/>
          <c:y val="0.23184821038694006"/>
          <c:w val="0.10831389819471653"/>
          <c:h val="0.54874839333401326"/>
        </c:manualLayout>
      </c:layout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'4가지 주제별 그래프'!$N$44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032307535562441E-2"/>
                  <c:y val="2.4059214629329757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그래프'!$O$44:$R$44</c:f>
              <c:numCache>
                <c:formatCode>0.00%</c:formatCode>
                <c:ptCount val="4"/>
                <c:pt idx="0">
                  <c:v>0.63478826769985452</c:v>
                </c:pt>
                <c:pt idx="1">
                  <c:v>0.6373136622099278</c:v>
                </c:pt>
                <c:pt idx="2">
                  <c:v>0.62199035096625943</c:v>
                </c:pt>
                <c:pt idx="3">
                  <c:v>0.63136409362534662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그래프'!$N$45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281318009553307E-3"/>
                  <c:y val="-4.8118429258659273E-17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그래프'!$O$45:$R$45</c:f>
              <c:numCache>
                <c:formatCode>0.00%</c:formatCode>
                <c:ptCount val="4"/>
                <c:pt idx="0">
                  <c:v>0.51254653872930256</c:v>
                </c:pt>
                <c:pt idx="1">
                  <c:v>0.51229445212848013</c:v>
                </c:pt>
                <c:pt idx="2">
                  <c:v>0.49797736580669305</c:v>
                </c:pt>
                <c:pt idx="3">
                  <c:v>0.50760611888815743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그래프'!$N$46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4562636019106666E-3"/>
                  <c:y val="-4.8118429258659273E-17"/>
                </c:manualLayout>
              </c:layout>
              <c:showVal val="1"/>
            </c:dLbl>
            <c:dLbl>
              <c:idx val="2"/>
              <c:layout>
                <c:manualLayout>
                  <c:x val="9.4562636019106666E-3"/>
                  <c:y val="-4.8118429258659273E-17"/>
                </c:manualLayout>
              </c:layout>
              <c:showVal val="1"/>
            </c:dLbl>
            <c:dLbl>
              <c:idx val="3"/>
              <c:layout>
                <c:manualLayout>
                  <c:x val="7.880184726637136E-3"/>
                  <c:y val="-1.193429335169647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그래프'!$O$46:$R$46</c:f>
              <c:numCache>
                <c:formatCode>0.00%</c:formatCode>
                <c:ptCount val="4"/>
                <c:pt idx="0">
                  <c:v>0.42431545721704939</c:v>
                </c:pt>
                <c:pt idx="1">
                  <c:v>0.42490164313816242</c:v>
                </c:pt>
                <c:pt idx="2">
                  <c:v>0.44058995125395567</c:v>
                </c:pt>
                <c:pt idx="3">
                  <c:v>0.42993568386972286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그래프'!$N$47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106306352619971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49096501675064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06874412733230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그래프'!$O$43:$R$43</c:f>
              <c:strCache>
                <c:ptCount val="4"/>
                <c:pt idx="0">
                  <c:v>10.핵심역량</c:v>
                </c:pt>
                <c:pt idx="1">
                  <c:v>11.리더십</c:v>
                </c:pt>
                <c:pt idx="2">
                  <c:v>12.사역</c:v>
                </c:pt>
                <c:pt idx="3">
                  <c:v>D.능력(competency )</c:v>
                </c:pt>
              </c:strCache>
            </c:strRef>
          </c:cat>
          <c:val>
            <c:numRef>
              <c:f>'4가지 주제별 그래프'!$O$47:$R$47</c:f>
              <c:numCache>
                <c:formatCode>0.00%</c:formatCode>
                <c:ptCount val="4"/>
                <c:pt idx="0">
                  <c:v>0.49951798236748568</c:v>
                </c:pt>
                <c:pt idx="1">
                  <c:v>0.55865606270170576</c:v>
                </c:pt>
                <c:pt idx="2">
                  <c:v>0.69395995623558504</c:v>
                </c:pt>
                <c:pt idx="3">
                  <c:v>0.58404466710159064</c:v>
                </c:pt>
              </c:numCache>
            </c:numRef>
          </c:val>
        </c:ser>
        <c:shape val="cylinder"/>
        <c:axId val="100856960"/>
        <c:axId val="100858496"/>
        <c:axId val="0"/>
      </c:bar3DChart>
      <c:catAx>
        <c:axId val="100856960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00858496"/>
        <c:crosses val="autoZero"/>
        <c:auto val="1"/>
        <c:lblAlgn val="ctr"/>
        <c:lblOffset val="100"/>
      </c:catAx>
      <c:valAx>
        <c:axId val="100858496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00856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658389953703898"/>
          <c:y val="0.23184821038694006"/>
          <c:w val="0.10686304581894619"/>
          <c:h val="0.54874839333401326"/>
        </c:manualLayout>
      </c:layout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최소치12개!$A$15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FFF00"/>
            </a:solidFill>
          </c:spPr>
          <c:dPt>
            <c:idx val="3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Pt>
            <c:idx val="7"/>
            <c:spPr>
              <a:solidFill>
                <a:schemeClr val="accent2"/>
              </a:solidFill>
            </c:spPr>
          </c:dPt>
          <c:dPt>
            <c:idx val="9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multiLvlStrRef>
              <c:f>최소치12개!$B$12:$M$13</c:f>
              <c:multiLvlStrCache>
                <c:ptCount val="12"/>
                <c:lvl>
                  <c:pt idx="0">
                    <c:v>NO.20</c:v>
                  </c:pt>
                  <c:pt idx="1">
                    <c:v>NO.41</c:v>
                  </c:pt>
                  <c:pt idx="2">
                    <c:v>NO.37</c:v>
                  </c:pt>
                  <c:pt idx="3">
                    <c:v>NO.42</c:v>
                  </c:pt>
                  <c:pt idx="4">
                    <c:v>NO.35</c:v>
                  </c:pt>
                  <c:pt idx="5">
                    <c:v>NO.48</c:v>
                  </c:pt>
                  <c:pt idx="6">
                    <c:v>NO.13</c:v>
                  </c:pt>
                  <c:pt idx="7">
                    <c:v>NO.34</c:v>
                  </c:pt>
                  <c:pt idx="8">
                    <c:v>NO.25</c:v>
                  </c:pt>
                  <c:pt idx="9">
                    <c:v>NO.32</c:v>
                  </c:pt>
                  <c:pt idx="10">
                    <c:v>NO.64</c:v>
                  </c:pt>
                  <c:pt idx="11">
                    <c:v>NO.81</c:v>
                  </c:pt>
                </c:lvl>
                <c:lvl>
                  <c:pt idx="0">
                    <c:v>7.영성</c:v>
                  </c:pt>
                  <c:pt idx="1">
                    <c:v>7.영성</c:v>
                  </c:pt>
                  <c:pt idx="2">
                    <c:v>7.영성</c:v>
                  </c:pt>
                  <c:pt idx="3">
                    <c:v>10.핵심역량</c:v>
                  </c:pt>
                  <c:pt idx="4">
                    <c:v>7.영성</c:v>
                  </c:pt>
                  <c:pt idx="5">
                    <c:v>10.핵심역량</c:v>
                  </c:pt>
                  <c:pt idx="6">
                    <c:v>8.인격</c:v>
                  </c:pt>
                  <c:pt idx="7">
                    <c:v>8.인격</c:v>
                  </c:pt>
                  <c:pt idx="8">
                    <c:v>7.영성</c:v>
                  </c:pt>
                  <c:pt idx="9">
                    <c:v>8.인격</c:v>
                  </c:pt>
                  <c:pt idx="10">
                    <c:v>11.리더십</c:v>
                  </c:pt>
                  <c:pt idx="11">
                    <c:v>7.영성</c:v>
                  </c:pt>
                </c:lvl>
              </c:multiLvlStrCache>
            </c:multiLvlStrRef>
          </c:cat>
          <c:val>
            <c:numRef>
              <c:f>최소치12개!$B$15:$M$15</c:f>
              <c:numCache>
                <c:formatCode>0.00%</c:formatCode>
                <c:ptCount val="12"/>
                <c:pt idx="0">
                  <c:v>0.42260117589189738</c:v>
                </c:pt>
                <c:pt idx="1">
                  <c:v>0.47230169973744546</c:v>
                </c:pt>
                <c:pt idx="2">
                  <c:v>0.44494804494750234</c:v>
                </c:pt>
                <c:pt idx="3">
                  <c:v>0.41719179559053415</c:v>
                </c:pt>
                <c:pt idx="4">
                  <c:v>0.45372534062791103</c:v>
                </c:pt>
                <c:pt idx="5">
                  <c:v>0.46193922322734432</c:v>
                </c:pt>
                <c:pt idx="6">
                  <c:v>0.46969018161767317</c:v>
                </c:pt>
                <c:pt idx="7">
                  <c:v>0.45520788684097735</c:v>
                </c:pt>
                <c:pt idx="8">
                  <c:v>0.47140772351881138</c:v>
                </c:pt>
                <c:pt idx="9">
                  <c:v>0.48977475045658675</c:v>
                </c:pt>
                <c:pt idx="10">
                  <c:v>0.48979725460915513</c:v>
                </c:pt>
                <c:pt idx="11">
                  <c:v>0.55056179775280756</c:v>
                </c:pt>
              </c:numCache>
            </c:numRef>
          </c:val>
        </c:ser>
        <c:dLbls>
          <c:showVal val="1"/>
        </c:dLbls>
        <c:gapWidth val="75"/>
        <c:shape val="cylinder"/>
        <c:axId val="101661696"/>
        <c:axId val="101667584"/>
        <c:axId val="0"/>
      </c:bar3DChart>
      <c:catAx>
        <c:axId val="1016616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+mj-ea"/>
                <a:ea typeface="+mj-ea"/>
                <a:cs typeface="Calibri"/>
              </a:defRPr>
            </a:pPr>
            <a:endParaRPr lang="ko-KR"/>
          </a:p>
        </c:txPr>
        <c:crossAx val="101667584"/>
        <c:crosses val="autoZero"/>
        <c:auto val="1"/>
        <c:lblAlgn val="ctr"/>
        <c:lblOffset val="100"/>
      </c:catAx>
      <c:valAx>
        <c:axId val="101667584"/>
        <c:scaling>
          <c:orientation val="minMax"/>
          <c:max val="1"/>
        </c:scaling>
        <c:axPos val="l"/>
        <c:majorGridlines/>
        <c:numFmt formatCode="0%" sourceLinked="0"/>
        <c:maj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01661696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최대치12개!$A$15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rgbClr val="FF99CC"/>
              </a:solidFill>
            </c:spPr>
          </c:dPt>
          <c:dPt>
            <c:idx val="9"/>
            <c:spPr>
              <a:solidFill>
                <a:schemeClr val="accent6"/>
              </a:solidFill>
            </c:spPr>
          </c:dPt>
          <c:dPt>
            <c:idx val="10"/>
            <c:spPr>
              <a:solidFill>
                <a:schemeClr val="accent6"/>
              </a:solidFill>
            </c:spPr>
          </c:dPt>
          <c:dPt>
            <c:idx val="11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multiLvlStrRef>
              <c:f>최대치12개!$B$12:$M$13</c:f>
              <c:multiLvlStrCache>
                <c:ptCount val="12"/>
                <c:lvl>
                  <c:pt idx="0">
                    <c:v>NO.46</c:v>
                  </c:pt>
                  <c:pt idx="1">
                    <c:v>NO.15</c:v>
                  </c:pt>
                  <c:pt idx="2">
                    <c:v>NO.54</c:v>
                  </c:pt>
                  <c:pt idx="3">
                    <c:v>NO.43</c:v>
                  </c:pt>
                  <c:pt idx="4">
                    <c:v>NO.24</c:v>
                  </c:pt>
                  <c:pt idx="5">
                    <c:v>NO.79</c:v>
                  </c:pt>
                  <c:pt idx="6">
                    <c:v>NO.38</c:v>
                  </c:pt>
                  <c:pt idx="7">
                    <c:v>NO.80</c:v>
                  </c:pt>
                  <c:pt idx="8">
                    <c:v>NO.87</c:v>
                  </c:pt>
                  <c:pt idx="9">
                    <c:v>NO.52</c:v>
                  </c:pt>
                  <c:pt idx="10">
                    <c:v>NO.71</c:v>
                  </c:pt>
                  <c:pt idx="11">
                    <c:v>NO.36</c:v>
                  </c:pt>
                </c:lvl>
                <c:lvl>
                  <c:pt idx="0">
                    <c:v>7.영성</c:v>
                  </c:pt>
                  <c:pt idx="1">
                    <c:v>12.사역</c:v>
                  </c:pt>
                  <c:pt idx="2">
                    <c:v>12.사역</c:v>
                  </c:pt>
                  <c:pt idx="3">
                    <c:v>9.예배</c:v>
                  </c:pt>
                  <c:pt idx="4">
                    <c:v>9.예배</c:v>
                  </c:pt>
                  <c:pt idx="5">
                    <c:v>9.예배</c:v>
                  </c:pt>
                  <c:pt idx="6">
                    <c:v>7.영성</c:v>
                  </c:pt>
                  <c:pt idx="7">
                    <c:v>9.예배</c:v>
                  </c:pt>
                  <c:pt idx="8">
                    <c:v>3.전략</c:v>
                  </c:pt>
                  <c:pt idx="9">
                    <c:v>6.인간관계</c:v>
                  </c:pt>
                  <c:pt idx="10">
                    <c:v>6.인간관계</c:v>
                  </c:pt>
                  <c:pt idx="11">
                    <c:v>6.인간관계</c:v>
                  </c:pt>
                </c:lvl>
              </c:multiLvlStrCache>
            </c:multiLvlStrRef>
          </c:cat>
          <c:val>
            <c:numRef>
              <c:f>최대치12개!$B$15:$M$15</c:f>
              <c:numCache>
                <c:formatCode>0.00%</c:formatCode>
                <c:ptCount val="12"/>
                <c:pt idx="0">
                  <c:v>0.81891593191165257</c:v>
                </c:pt>
                <c:pt idx="1">
                  <c:v>0.74157075231214264</c:v>
                </c:pt>
                <c:pt idx="2">
                  <c:v>0.74739273796977423</c:v>
                </c:pt>
                <c:pt idx="3">
                  <c:v>0.74036871799445914</c:v>
                </c:pt>
                <c:pt idx="4">
                  <c:v>0.74152549173992166</c:v>
                </c:pt>
                <c:pt idx="5">
                  <c:v>0.74142229750547284</c:v>
                </c:pt>
                <c:pt idx="6">
                  <c:v>0.72991584828094203</c:v>
                </c:pt>
                <c:pt idx="7">
                  <c:v>0.72113724847441374</c:v>
                </c:pt>
                <c:pt idx="8">
                  <c:v>0.70245911938396377</c:v>
                </c:pt>
                <c:pt idx="9">
                  <c:v>0.70248382185440417</c:v>
                </c:pt>
                <c:pt idx="10">
                  <c:v>0.69881562258179075</c:v>
                </c:pt>
                <c:pt idx="11">
                  <c:v>0.7118890572738954</c:v>
                </c:pt>
              </c:numCache>
            </c:numRef>
          </c:val>
        </c:ser>
        <c:dLbls>
          <c:showVal val="1"/>
        </c:dLbls>
        <c:gapWidth val="75"/>
        <c:shape val="cylinder"/>
        <c:axId val="38753408"/>
        <c:axId val="38754944"/>
        <c:axId val="0"/>
      </c:bar3DChart>
      <c:catAx>
        <c:axId val="387534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900" b="1" i="1" u="none" strike="noStrike" baseline="0">
                <a:solidFill>
                  <a:srgbClr val="000000"/>
                </a:solidFill>
                <a:latin typeface="+mn-ea"/>
                <a:ea typeface="+mn-ea"/>
                <a:cs typeface="Calibri"/>
              </a:defRPr>
            </a:pPr>
            <a:endParaRPr lang="ko-KR"/>
          </a:p>
        </c:txPr>
        <c:crossAx val="38754944"/>
        <c:crosses val="autoZero"/>
        <c:auto val="1"/>
        <c:lblAlgn val="ctr"/>
        <c:lblOffset val="100"/>
      </c:catAx>
      <c:valAx>
        <c:axId val="38754944"/>
        <c:scaling>
          <c:orientation val="minMax"/>
          <c:max val="1"/>
        </c:scaling>
        <c:axPos val="l"/>
        <c:majorGridlines/>
        <c:numFmt formatCode="0%" sourceLinked="0"/>
        <c:maj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38753408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15185189637554847"/>
          <c:y val="3.340757238307402E-2"/>
          <c:w val="0.78888888888888964"/>
          <c:h val="0.82182628062360863"/>
        </c:manualLayout>
      </c:layout>
      <c:bar3DChart>
        <c:barDir val="col"/>
        <c:grouping val="clustered"/>
        <c:ser>
          <c:idx val="3"/>
          <c:order val="0"/>
          <c:tx>
            <c:strRef>
              <c:f>기타요인그래프!$F$2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기타요인그래프!$F$3</c:f>
              <c:numCache>
                <c:formatCode>General</c:formatCode>
                <c:ptCount val="1"/>
                <c:pt idx="0">
                  <c:v>25.66</c:v>
                </c:pt>
              </c:numCache>
            </c:numRef>
          </c:val>
        </c:ser>
        <c:ser>
          <c:idx val="2"/>
          <c:order val="1"/>
          <c:tx>
            <c:strRef>
              <c:f>기타요인그래프!$E$2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기타요인그래프!$E$3</c:f>
              <c:numCache>
                <c:formatCode>General</c:formatCode>
                <c:ptCount val="1"/>
                <c:pt idx="0">
                  <c:v>23.130000000000031</c:v>
                </c:pt>
              </c:numCache>
            </c:numRef>
          </c:val>
        </c:ser>
        <c:ser>
          <c:idx val="1"/>
          <c:order val="2"/>
          <c:tx>
            <c:strRef>
              <c:f>기타요인그래프!$D$2</c:f>
              <c:strCache>
                <c:ptCount val="1"/>
                <c:pt idx="0">
                  <c:v>Red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기타요인그래프!$D$3</c:f>
              <c:numCache>
                <c:formatCode>General</c:formatCode>
                <c:ptCount val="1"/>
                <c:pt idx="0">
                  <c:v>21.34</c:v>
                </c:pt>
              </c:numCache>
            </c:numRef>
          </c:val>
        </c:ser>
        <c:ser>
          <c:idx val="4"/>
          <c:order val="3"/>
          <c:tx>
            <c:strRef>
              <c:f>기타요인그래프!$C$2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val>
            <c:numRef>
              <c:f>기타요인그래프!$C$3</c:f>
              <c:numCache>
                <c:formatCode>0.00_ </c:formatCode>
                <c:ptCount val="1"/>
                <c:pt idx="0">
                  <c:v>29.419999999999987</c:v>
                </c:pt>
              </c:numCache>
            </c:numRef>
          </c:val>
        </c:ser>
        <c:ser>
          <c:idx val="0"/>
          <c:order val="4"/>
          <c:tx>
            <c:strRef>
              <c:f>기타요인그래프!$B$2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기타요인그래프!$B$3</c:f>
              <c:numCache>
                <c:formatCode>0.00_ </c:formatCode>
                <c:ptCount val="1"/>
                <c:pt idx="0">
                  <c:v>29.03</c:v>
                </c:pt>
              </c:numCache>
            </c:numRef>
          </c:val>
        </c:ser>
        <c:dLbls>
          <c:showVal val="1"/>
        </c:dLbls>
        <c:gapWidth val="75"/>
        <c:shape val="cylinder"/>
        <c:axId val="38929920"/>
        <c:axId val="38931456"/>
        <c:axId val="0"/>
      </c:bar3DChart>
      <c:catAx>
        <c:axId val="389299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38931456"/>
        <c:crosses val="autoZero"/>
        <c:auto val="1"/>
        <c:lblAlgn val="ctr"/>
        <c:lblOffset val="100"/>
      </c:catAx>
      <c:valAx>
        <c:axId val="38931456"/>
        <c:scaling>
          <c:orientation val="minMax"/>
          <c:max val="3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389299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21870917774622725"/>
          <c:y val="3.1914893617021281E-2"/>
          <c:w val="0.76697904565208996"/>
          <c:h val="0.8296039609748117"/>
        </c:manualLayout>
      </c:layout>
      <c:bar3DChart>
        <c:barDir val="col"/>
        <c:grouping val="clustered"/>
        <c:ser>
          <c:idx val="3"/>
          <c:order val="0"/>
          <c:tx>
            <c:strRef>
              <c:f>기타요인그래프!$F$6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기타요인그래프!$F$7</c:f>
              <c:numCache>
                <c:formatCode>0.00%</c:formatCode>
                <c:ptCount val="1"/>
                <c:pt idx="0">
                  <c:v>9.4500000000000264E-2</c:v>
                </c:pt>
              </c:numCache>
            </c:numRef>
          </c:val>
        </c:ser>
        <c:ser>
          <c:idx val="2"/>
          <c:order val="1"/>
          <c:tx>
            <c:strRef>
              <c:f>기타요인그래프!$E$6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기타요인그래프!$E$7</c:f>
              <c:numCache>
                <c:formatCode>0.00%</c:formatCode>
                <c:ptCount val="1"/>
                <c:pt idx="0">
                  <c:v>8.7300000000000003E-2</c:v>
                </c:pt>
              </c:numCache>
            </c:numRef>
          </c:val>
        </c:ser>
        <c:ser>
          <c:idx val="1"/>
          <c:order val="2"/>
          <c:tx>
            <c:strRef>
              <c:f>기타요인그래프!$D$6</c:f>
              <c:strCache>
                <c:ptCount val="1"/>
                <c:pt idx="0">
                  <c:v>Red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기타요인그래프!$D$7</c:f>
              <c:numCache>
                <c:formatCode>0.00%</c:formatCode>
                <c:ptCount val="1"/>
                <c:pt idx="0">
                  <c:v>7.85E-2</c:v>
                </c:pt>
              </c:numCache>
            </c:numRef>
          </c:val>
        </c:ser>
        <c:ser>
          <c:idx val="4"/>
          <c:order val="3"/>
          <c:tx>
            <c:strRef>
              <c:f>기타요인그래프!$C$6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lang="en-US" sz="1050" b="1"/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lang="en-US"/>
                </a:pPr>
                <a:endParaRPr lang="ko-KR"/>
              </a:p>
            </c:txPr>
            <c:showVal val="1"/>
          </c:dLbls>
          <c:val>
            <c:numRef>
              <c:f>기타요인그래프!$C$7</c:f>
              <c:numCache>
                <c:formatCode>0.00%</c:formatCode>
                <c:ptCount val="1"/>
                <c:pt idx="0">
                  <c:v>9.6000000000000002E-2</c:v>
                </c:pt>
              </c:numCache>
            </c:numRef>
          </c:val>
        </c:ser>
        <c:ser>
          <c:idx val="0"/>
          <c:order val="4"/>
          <c:tx>
            <c:strRef>
              <c:f>기타요인그래프!$B$6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기타요인그래프!$B$7</c:f>
              <c:numCache>
                <c:formatCode>0.00%</c:formatCode>
                <c:ptCount val="1"/>
                <c:pt idx="0">
                  <c:v>9.5000000000000043E-2</c:v>
                </c:pt>
              </c:numCache>
            </c:numRef>
          </c:val>
        </c:ser>
        <c:dLbls>
          <c:showVal val="1"/>
        </c:dLbls>
        <c:gapWidth val="75"/>
        <c:shape val="cylinder"/>
        <c:axId val="38871424"/>
        <c:axId val="38872960"/>
        <c:axId val="0"/>
      </c:bar3DChart>
      <c:catAx>
        <c:axId val="38871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38872960"/>
        <c:crosses val="autoZero"/>
        <c:auto val="1"/>
        <c:lblAlgn val="ctr"/>
        <c:lblOffset val="100"/>
      </c:catAx>
      <c:valAx>
        <c:axId val="38872960"/>
        <c:scaling>
          <c:orientation val="minMax"/>
          <c:max val="0.15000000000000024"/>
          <c:min val="3.0000000000000002E-2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lang="en-US" sz="900" b="1"/>
            </a:pPr>
            <a:endParaRPr lang="ko-KR"/>
          </a:p>
        </c:txPr>
        <c:crossAx val="38871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13039409696429471"/>
          <c:y val="3.2896354622338878E-2"/>
          <c:w val="0.84444867033130866"/>
          <c:h val="0.80559393409157265"/>
        </c:manualLayout>
      </c:layout>
      <c:bar3DChart>
        <c:barDir val="col"/>
        <c:grouping val="clustered"/>
        <c:ser>
          <c:idx val="3"/>
          <c:order val="0"/>
          <c:tx>
            <c:strRef>
              <c:f>기타요인그래프!$F$9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기타요인그래프!$F$10</c:f>
              <c:numCache>
                <c:formatCode>General</c:formatCode>
                <c:ptCount val="1"/>
                <c:pt idx="0">
                  <c:v>7.1099999999999985</c:v>
                </c:pt>
              </c:numCache>
            </c:numRef>
          </c:val>
        </c:ser>
        <c:ser>
          <c:idx val="2"/>
          <c:order val="1"/>
          <c:tx>
            <c:strRef>
              <c:f>기타요인그래프!$E$9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기타요인그래프!$E$10</c:f>
              <c:numCache>
                <c:formatCode>General</c:formatCode>
                <c:ptCount val="1"/>
                <c:pt idx="0">
                  <c:v>5.6599999999999975</c:v>
                </c:pt>
              </c:numCache>
            </c:numRef>
          </c:val>
        </c:ser>
        <c:ser>
          <c:idx val="1"/>
          <c:order val="2"/>
          <c:tx>
            <c:strRef>
              <c:f>기타요인그래프!$D$9</c:f>
              <c:strCache>
                <c:ptCount val="1"/>
                <c:pt idx="0">
                  <c:v>Red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기타요인그래프!$D$10</c:f>
              <c:numCache>
                <c:formatCode>General</c:formatCode>
                <c:ptCount val="1"/>
                <c:pt idx="0">
                  <c:v>4.6199999999999966</c:v>
                </c:pt>
              </c:numCache>
            </c:numRef>
          </c:val>
        </c:ser>
        <c:ser>
          <c:idx val="4"/>
          <c:order val="3"/>
          <c:tx>
            <c:strRef>
              <c:f>기타요인그래프!$C$9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val>
            <c:numRef>
              <c:f>기타요인그래프!$C$10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0"/>
          <c:order val="4"/>
          <c:tx>
            <c:strRef>
              <c:f>기타요인그래프!$B$9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기타요인그래프!$B$10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dLbls>
          <c:showVal val="1"/>
        </c:dLbls>
        <c:gapWidth val="75"/>
        <c:shape val="cylinder"/>
        <c:axId val="38906496"/>
        <c:axId val="38994304"/>
        <c:axId val="0"/>
      </c:bar3DChart>
      <c:catAx>
        <c:axId val="389064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sz="900" b="1"/>
            </a:pPr>
            <a:endParaRPr lang="ko-KR"/>
          </a:p>
        </c:txPr>
        <c:crossAx val="38994304"/>
        <c:crosses val="autoZero"/>
        <c:auto val="1"/>
        <c:lblAlgn val="ctr"/>
        <c:lblOffset val="100"/>
      </c:catAx>
      <c:valAx>
        <c:axId val="38994304"/>
        <c:scaling>
          <c:orientation val="minMax"/>
          <c:max val="2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389064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657879721556537"/>
          <c:y val="3.2896354622338878E-2"/>
          <c:w val="0.83707074165136452"/>
          <c:h val="0.82423097112860888"/>
        </c:manualLayout>
      </c:layout>
      <c:bar3DChart>
        <c:barDir val="col"/>
        <c:grouping val="clustered"/>
        <c:ser>
          <c:idx val="3"/>
          <c:order val="0"/>
          <c:tx>
            <c:strRef>
              <c:f>기타요인그래프!$F$12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기타요인그래프!$F$13</c:f>
              <c:numCache>
                <c:formatCode>General</c:formatCode>
                <c:ptCount val="1"/>
                <c:pt idx="0">
                  <c:v>27.22</c:v>
                </c:pt>
              </c:numCache>
            </c:numRef>
          </c:val>
        </c:ser>
        <c:ser>
          <c:idx val="2"/>
          <c:order val="1"/>
          <c:tx>
            <c:strRef>
              <c:f>기타요인그래프!$E$12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기타요인그래프!$E$13</c:f>
              <c:numCache>
                <c:formatCode>General</c:formatCode>
                <c:ptCount val="1"/>
                <c:pt idx="0">
                  <c:v>22.439999999999987</c:v>
                </c:pt>
              </c:numCache>
            </c:numRef>
          </c:val>
        </c:ser>
        <c:ser>
          <c:idx val="1"/>
          <c:order val="2"/>
          <c:tx>
            <c:strRef>
              <c:f>기타요인그래프!$D$12</c:f>
              <c:strCache>
                <c:ptCount val="1"/>
                <c:pt idx="0">
                  <c:v>Red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기타요인그래프!$D$13</c:f>
              <c:numCache>
                <c:formatCode>General</c:formatCode>
                <c:ptCount val="1"/>
                <c:pt idx="0">
                  <c:v>19.45</c:v>
                </c:pt>
              </c:numCache>
            </c:numRef>
          </c:val>
        </c:ser>
        <c:ser>
          <c:idx val="4"/>
          <c:order val="3"/>
          <c:tx>
            <c:strRef>
              <c:f>기타요인그래프!$C$12</c:f>
              <c:strCache>
                <c:ptCount val="1"/>
                <c:pt idx="0">
                  <c:v>1차진단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val>
            <c:numRef>
              <c:f>기타요인그래프!$C$13</c:f>
              <c:numCache>
                <c:formatCode>General</c:formatCode>
                <c:ptCount val="1"/>
                <c:pt idx="0">
                  <c:v>26.5</c:v>
                </c:pt>
              </c:numCache>
            </c:numRef>
          </c:val>
        </c:ser>
        <c:ser>
          <c:idx val="0"/>
          <c:order val="4"/>
          <c:tx>
            <c:strRef>
              <c:f>기타요인그래프!$B$12</c:f>
              <c:strCache>
                <c:ptCount val="1"/>
                <c:pt idx="0">
                  <c:v>2차진단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lang="en-US" sz="1050" b="1"/>
                </a:pPr>
                <a:endParaRPr lang="ko-KR"/>
              </a:p>
            </c:txPr>
            <c:showVal val="1"/>
          </c:dLbls>
          <c:cat>
            <c:strRef>
              <c:f>기타요인그래프!$A$13</c:f>
              <c:strCache>
                <c:ptCount val="1"/>
                <c:pt idx="0">
                  <c:v>하루의 기도하는 시간</c:v>
                </c:pt>
              </c:strCache>
            </c:strRef>
          </c:cat>
          <c:val>
            <c:numRef>
              <c:f>기타요인그래프!$B$13</c:f>
              <c:numCache>
                <c:formatCode>General</c:formatCode>
                <c:ptCount val="1"/>
                <c:pt idx="0">
                  <c:v>34.800000000000004</c:v>
                </c:pt>
              </c:numCache>
            </c:numRef>
          </c:val>
        </c:ser>
        <c:dLbls>
          <c:showVal val="1"/>
        </c:dLbls>
        <c:gapWidth val="75"/>
        <c:shape val="cylinder"/>
        <c:axId val="39126144"/>
        <c:axId val="39127680"/>
        <c:axId val="0"/>
      </c:bar3DChart>
      <c:catAx>
        <c:axId val="39126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39127680"/>
        <c:crosses val="autoZero"/>
        <c:auto val="1"/>
        <c:lblAlgn val="ctr"/>
        <c:lblOffset val="100"/>
      </c:catAx>
      <c:valAx>
        <c:axId val="39127680"/>
        <c:scaling>
          <c:orientation val="minMax"/>
          <c:max val="45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ko-KR"/>
          </a:p>
        </c:txPr>
        <c:crossAx val="39126144"/>
        <c:crosses val="autoZero"/>
        <c:crossBetween val="between"/>
        <c:majorUnit val="5"/>
      </c:valAx>
    </c:plotArea>
    <c:legend>
      <c:legendPos val="b"/>
      <c:layout/>
      <c:txPr>
        <a:bodyPr/>
        <a:lstStyle/>
        <a:p>
          <a:pPr>
            <a:defRPr lang="en-US" sz="900"/>
          </a:pPr>
          <a:endParaRPr lang="ko-KR"/>
        </a:p>
      </c:txPr>
    </c:legend>
    <c:plotVisOnly val="1"/>
    <c:dispBlanksAs val="gap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482840114556431E-2"/>
          <c:y val="0"/>
          <c:w val="0.6300188718893307"/>
          <c:h val="0.97084450465197503"/>
        </c:manualLayout>
      </c:layout>
      <c:bar3DChart>
        <c:barDir val="col"/>
        <c:grouping val="stacked"/>
        <c:ser>
          <c:idx val="0"/>
          <c:order val="0"/>
          <c:tx>
            <c:strRef>
              <c:f>'기본(2)영역(1)'!$C$47</c:f>
              <c:strCache>
                <c:ptCount val="1"/>
                <c:pt idx="0">
                  <c:v>35미만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+mj-ea"/>
                      <a:ea typeface="+mj-ea"/>
                      <a:cs typeface="Cambria"/>
                    </a:defRPr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'기본(2)영역(1)'!$C$48</c:f>
              <c:numCache>
                <c:formatCode>0.00%</c:formatCode>
                <c:ptCount val="1"/>
                <c:pt idx="0">
                  <c:v>0.16504854368932084</c:v>
                </c:pt>
              </c:numCache>
            </c:numRef>
          </c:val>
        </c:ser>
        <c:ser>
          <c:idx val="1"/>
          <c:order val="1"/>
          <c:tx>
            <c:strRef>
              <c:f>'기본(2)영역(1)'!$D$47</c:f>
              <c:strCache>
                <c:ptCount val="1"/>
                <c:pt idx="0">
                  <c:v>35.1~42.5미만</c:v>
                </c:pt>
              </c:strCache>
            </c:strRef>
          </c:tx>
          <c:spPr>
            <a:solidFill>
              <a:srgbClr val="F27A7A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+mj-ea"/>
                      <a:ea typeface="+mj-ea"/>
                      <a:cs typeface="Cambria"/>
                    </a:defRPr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'기본(2)영역(1)'!$D$48</c:f>
              <c:numCache>
                <c:formatCode>0.00%</c:formatCode>
                <c:ptCount val="1"/>
                <c:pt idx="0">
                  <c:v>0.2330097087378645</c:v>
                </c:pt>
              </c:numCache>
            </c:numRef>
          </c:val>
        </c:ser>
        <c:ser>
          <c:idx val="2"/>
          <c:order val="2"/>
          <c:tx>
            <c:strRef>
              <c:f>'기본(2)영역(1)'!$E$47</c:f>
              <c:strCache>
                <c:ptCount val="1"/>
                <c:pt idx="0">
                  <c:v>42.6~57.5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FFFFFF"/>
                      </a:solidFill>
                      <a:latin typeface="+mj-ea"/>
                      <a:ea typeface="+mj-ea"/>
                      <a:cs typeface="Cambria"/>
                    </a:defRPr>
                  </a:pPr>
                  <a:endParaRPr lang="ko-KR"/>
                </a:p>
              </c:txPr>
            </c:dLbl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Cambria"/>
                    <a:ea typeface="Cambri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'기본(2)영역(1)'!$E$48</c:f>
              <c:numCache>
                <c:formatCode>0.00%</c:formatCode>
                <c:ptCount val="1"/>
                <c:pt idx="0">
                  <c:v>0.40776699029126301</c:v>
                </c:pt>
              </c:numCache>
            </c:numRef>
          </c:val>
        </c:ser>
        <c:ser>
          <c:idx val="3"/>
          <c:order val="3"/>
          <c:tx>
            <c:strRef>
              <c:f>'기본(2)영역(1)'!$F$47</c:f>
              <c:strCache>
                <c:ptCount val="1"/>
                <c:pt idx="0">
                  <c:v>57.6~65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+mj-ea"/>
                    <a:ea typeface="+mj-e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'기본(2)영역(1)'!$F$48</c:f>
              <c:numCache>
                <c:formatCode>0.00%</c:formatCode>
                <c:ptCount val="1"/>
                <c:pt idx="0">
                  <c:v>9.7087378640776698E-2</c:v>
                </c:pt>
              </c:numCache>
            </c:numRef>
          </c:val>
        </c:ser>
        <c:ser>
          <c:idx val="4"/>
          <c:order val="4"/>
          <c:tx>
            <c:strRef>
              <c:f>'기본(2)영역(1)'!$G$47</c:f>
              <c:strCache>
                <c:ptCount val="1"/>
                <c:pt idx="0">
                  <c:v>65이상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FFFF"/>
                    </a:solidFill>
                    <a:latin typeface="+mn-ea"/>
                    <a:ea typeface="+mn-ea"/>
                    <a:cs typeface="Cambria"/>
                  </a:defRPr>
                </a:pPr>
                <a:endParaRPr lang="ko-KR"/>
              </a:p>
            </c:txPr>
            <c:showVal val="1"/>
          </c:dLbls>
          <c:cat>
            <c:numRef>
              <c:f>'기본(2)영역(1)'!$B$48</c:f>
              <c:numCache>
                <c:formatCode>General</c:formatCode>
                <c:ptCount val="1"/>
              </c:numCache>
            </c:numRef>
          </c:cat>
          <c:val>
            <c:numRef>
              <c:f>'기본(2)영역(1)'!$G$48</c:f>
              <c:numCache>
                <c:formatCode>0.00%</c:formatCode>
                <c:ptCount val="1"/>
                <c:pt idx="0">
                  <c:v>9.7087378640776698E-2</c:v>
                </c:pt>
              </c:numCache>
            </c:numRef>
          </c:val>
        </c:ser>
        <c:shape val="box"/>
        <c:axId val="39288832"/>
        <c:axId val="39290368"/>
        <c:axId val="0"/>
      </c:bar3DChart>
      <c:catAx>
        <c:axId val="392888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39290368"/>
        <c:crosses val="autoZero"/>
        <c:auto val="1"/>
        <c:lblAlgn val="ctr"/>
        <c:lblOffset val="100"/>
      </c:catAx>
      <c:valAx>
        <c:axId val="39290368"/>
        <c:scaling>
          <c:orientation val="minMax"/>
        </c:scaling>
        <c:delete val="1"/>
        <c:axPos val="l"/>
        <c:numFmt formatCode="0.00%" sourceLinked="1"/>
        <c:tickLblPos val="none"/>
        <c:crossAx val="39288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맑은 고딕"/>
          <a:ea typeface="맑은 고딕"/>
          <a:cs typeface="맑은 고딕"/>
        </a:defRPr>
      </a:pPr>
      <a:endParaRPr lang="ko-K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5185189637554847"/>
          <c:y val="3.340757238307402E-2"/>
          <c:w val="0.78888888888888964"/>
          <c:h val="0.82182628062360863"/>
        </c:manualLayout>
      </c:layout>
      <c:bar3DChart>
        <c:barDir val="col"/>
        <c:grouping val="clustered"/>
        <c:ser>
          <c:idx val="3"/>
          <c:order val="0"/>
          <c:tx>
            <c:strRef>
              <c:f>기타그래프!$L$5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9BBB59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기타그래프!$L$6</c:f>
              <c:numCache>
                <c:formatCode>General</c:formatCode>
                <c:ptCount val="1"/>
                <c:pt idx="0">
                  <c:v>6.94</c:v>
                </c:pt>
              </c:numCache>
            </c:numRef>
          </c:val>
        </c:ser>
        <c:ser>
          <c:idx val="1"/>
          <c:order val="1"/>
          <c:tx>
            <c:strRef>
              <c:f>기타그래프!$K$5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기타그래프!$K$6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0"/>
          <c:order val="2"/>
          <c:tx>
            <c:strRef>
              <c:f>기타그래프!$J$5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기타그래프!$J$6</c:f>
              <c:numCache>
                <c:formatCode>General</c:formatCode>
                <c:ptCount val="1"/>
                <c:pt idx="0">
                  <c:v>5.68</c:v>
                </c:pt>
              </c:numCache>
            </c:numRef>
          </c:val>
        </c:ser>
        <c:ser>
          <c:idx val="2"/>
          <c:order val="3"/>
          <c:tx>
            <c:strRef>
              <c:f>기타그래프!$I$5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</c:dLbls>
          <c:cat>
            <c:strRef>
              <c:f>기타그래프!$H$6</c:f>
              <c:strCache>
                <c:ptCount val="1"/>
                <c:pt idx="0">
                  <c:v>교회의 건강상태 예상치</c:v>
                </c:pt>
              </c:strCache>
            </c:strRef>
          </c:cat>
          <c:val>
            <c:numRef>
              <c:f>기타그래프!$I$6</c:f>
              <c:numCache>
                <c:formatCode>General</c:formatCode>
                <c:ptCount val="1"/>
                <c:pt idx="0">
                  <c:v>6.95</c:v>
                </c:pt>
              </c:numCache>
            </c:numRef>
          </c:val>
        </c:ser>
        <c:dLbls>
          <c:showVal val="1"/>
        </c:dLbls>
        <c:gapWidth val="75"/>
        <c:shape val="cylinder"/>
        <c:axId val="100430208"/>
        <c:axId val="100431744"/>
        <c:axId val="0"/>
      </c:bar3DChart>
      <c:catAx>
        <c:axId val="1004302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ko-KR"/>
          </a:p>
        </c:txPr>
        <c:crossAx val="100431744"/>
        <c:crosses val="autoZero"/>
        <c:auto val="1"/>
        <c:lblAlgn val="ctr"/>
        <c:lblOffset val="100"/>
      </c:catAx>
      <c:valAx>
        <c:axId val="100431744"/>
        <c:scaling>
          <c:orientation val="minMax"/>
          <c:max val="1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00430208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763779527557E-2"/>
          <c:y val="0.92797725865662162"/>
          <c:w val="0.8810986126734196"/>
          <c:h val="7.202274134337884E-2"/>
        </c:manualLayout>
      </c:layout>
      <c:txPr>
        <a:bodyPr/>
        <a:lstStyle/>
        <a:p>
          <a:pPr>
            <a:defRPr sz="1400"/>
          </a:pPr>
          <a:endParaRPr lang="ko-KR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5185189637554847"/>
          <c:y val="3.3407572383073958E-2"/>
          <c:w val="0.78888888888888964"/>
          <c:h val="0.82182628062360863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기타그래프!$E$9</c:f>
              <c:strCache>
                <c:ptCount val="1"/>
                <c:pt idx="0">
                  <c:v>Green</c:v>
                </c:pt>
              </c:strCache>
            </c:strRef>
          </c:tx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기타그래프!$E$10</c:f>
              <c:numCache>
                <c:formatCode>General</c:formatCode>
                <c:ptCount val="1"/>
                <c:pt idx="0">
                  <c:v>7.1099999999999985</c:v>
                </c:pt>
              </c:numCache>
            </c:numRef>
          </c:val>
        </c:ser>
        <c:ser>
          <c:idx val="1"/>
          <c:order val="1"/>
          <c:tx>
            <c:strRef>
              <c:f>기타그래프!$D$9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기타그래프!$D$10</c:f>
              <c:numCache>
                <c:formatCode>General</c:formatCode>
                <c:ptCount val="1"/>
                <c:pt idx="0">
                  <c:v>5.6599999999999975</c:v>
                </c:pt>
              </c:numCache>
            </c:numRef>
          </c:val>
        </c:ser>
        <c:ser>
          <c:idx val="0"/>
          <c:order val="2"/>
          <c:tx>
            <c:strRef>
              <c:f>기타그래프!$C$9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기타그래프!$C$10</c:f>
              <c:numCache>
                <c:formatCode>General</c:formatCode>
                <c:ptCount val="1"/>
                <c:pt idx="0">
                  <c:v>4.6199999999999966</c:v>
                </c:pt>
              </c:numCache>
            </c:numRef>
          </c:val>
        </c:ser>
        <c:ser>
          <c:idx val="3"/>
          <c:order val="3"/>
          <c:tx>
            <c:strRef>
              <c:f>기타그래프!$B$9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Val val="1"/>
          </c:dLbls>
          <c:cat>
            <c:strRef>
              <c:f>기타그래프!$A$10</c:f>
              <c:strCache>
                <c:ptCount val="1"/>
                <c:pt idx="0">
                  <c:v>성도 일인당 불신자 친구 수</c:v>
                </c:pt>
              </c:strCache>
            </c:strRef>
          </c:cat>
          <c:val>
            <c:numRef>
              <c:f>기타그래프!$B$10</c:f>
              <c:numCache>
                <c:formatCode>0.00_);[Red]\(0.00\)</c:formatCode>
                <c:ptCount val="1"/>
                <c:pt idx="0">
                  <c:v>9.8000000000000007</c:v>
                </c:pt>
              </c:numCache>
            </c:numRef>
          </c:val>
        </c:ser>
        <c:dLbls>
          <c:showVal val="1"/>
        </c:dLbls>
        <c:gapWidth val="75"/>
        <c:shape val="cylinder"/>
        <c:axId val="100694272"/>
        <c:axId val="100708352"/>
        <c:axId val="0"/>
      </c:bar3DChart>
      <c:catAx>
        <c:axId val="1006942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00708352"/>
        <c:crosses val="autoZero"/>
        <c:auto val="1"/>
        <c:lblAlgn val="ctr"/>
        <c:lblOffset val="100"/>
      </c:catAx>
      <c:valAx>
        <c:axId val="100708352"/>
        <c:scaling>
          <c:orientation val="minMax"/>
          <c:max val="2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00694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89998506284283E-2"/>
          <c:y val="0.92797743565636381"/>
          <c:w val="0.9"/>
          <c:h val="7.1971794570454758E-2"/>
        </c:manualLayout>
      </c:layout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21870917774622697"/>
          <c:y val="3.1914893617021281E-2"/>
          <c:w val="0.76697904565208919"/>
          <c:h val="0.8296039609748117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기타그래프!$E$6</c:f>
              <c:strCache>
                <c:ptCount val="1"/>
                <c:pt idx="0">
                  <c:v>Green</c:v>
                </c:pt>
              </c:strCache>
            </c:strRef>
          </c:tx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기타그래프!$E$7</c:f>
              <c:numCache>
                <c:formatCode>0.00%</c:formatCode>
                <c:ptCount val="1"/>
                <c:pt idx="0">
                  <c:v>9.4500000000000264E-2</c:v>
                </c:pt>
              </c:numCache>
            </c:numRef>
          </c:val>
        </c:ser>
        <c:ser>
          <c:idx val="1"/>
          <c:order val="1"/>
          <c:tx>
            <c:strRef>
              <c:f>기타그래프!$D$6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기타그래프!$D$7</c:f>
              <c:numCache>
                <c:formatCode>0.00%</c:formatCode>
                <c:ptCount val="1"/>
                <c:pt idx="0">
                  <c:v>8.7300000000000003E-2</c:v>
                </c:pt>
              </c:numCache>
            </c:numRef>
          </c:val>
        </c:ser>
        <c:ser>
          <c:idx val="0"/>
          <c:order val="2"/>
          <c:tx>
            <c:strRef>
              <c:f>기타그래프!$C$6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기타그래프!$C$7</c:f>
              <c:numCache>
                <c:formatCode>0.00%</c:formatCode>
                <c:ptCount val="1"/>
                <c:pt idx="0">
                  <c:v>7.85E-2</c:v>
                </c:pt>
              </c:numCache>
            </c:numRef>
          </c:val>
        </c:ser>
        <c:ser>
          <c:idx val="3"/>
          <c:order val="3"/>
          <c:tx>
            <c:strRef>
              <c:f>기타그래프!$B$6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dLbl>
              <c:idx val="0"/>
              <c:layout>
                <c:manualLayout>
                  <c:x val="2.9101274727490651E-2"/>
                  <c:y val="-6.2723058878135783E-7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ko-KR"/>
                </a:p>
              </c:txPr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ko-KR"/>
              </a:p>
            </c:txPr>
            <c:showVal val="1"/>
          </c:dLbls>
          <c:cat>
            <c:strRef>
              <c:f>기타그래프!$A$7</c:f>
              <c:strCache>
                <c:ptCount val="1"/>
                <c:pt idx="0">
                  <c:v>총수입의 몇%을 드림?</c:v>
                </c:pt>
              </c:strCache>
            </c:strRef>
          </c:cat>
          <c:val>
            <c:numRef>
              <c:f>기타그래프!$B$7</c:f>
              <c:numCache>
                <c:formatCode>0.00%</c:formatCode>
                <c:ptCount val="1"/>
                <c:pt idx="0">
                  <c:v>0.1188</c:v>
                </c:pt>
              </c:numCache>
            </c:numRef>
          </c:val>
        </c:ser>
        <c:dLbls>
          <c:showVal val="1"/>
        </c:dLbls>
        <c:gapWidth val="75"/>
        <c:shape val="cylinder"/>
        <c:axId val="100630528"/>
        <c:axId val="100632064"/>
        <c:axId val="0"/>
      </c:bar3DChart>
      <c:catAx>
        <c:axId val="1006305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00632064"/>
        <c:crosses val="autoZero"/>
        <c:auto val="1"/>
        <c:lblAlgn val="ctr"/>
        <c:lblOffset val="100"/>
      </c:catAx>
      <c:valAx>
        <c:axId val="100632064"/>
        <c:scaling>
          <c:orientation val="minMax"/>
          <c:max val="0.15000000000000024"/>
          <c:min val="0"/>
        </c:scaling>
        <c:axPos val="l"/>
        <c:numFmt formatCode="0.00%" sourceLinked="1"/>
        <c:majorTickMark val="none"/>
        <c:tickLblPos val="nextTo"/>
        <c:txPr>
          <a:bodyPr/>
          <a:lstStyle/>
          <a:p>
            <a:pPr>
              <a:defRPr sz="900" b="1"/>
            </a:pPr>
            <a:endParaRPr lang="ko-KR"/>
          </a:p>
        </c:txPr>
        <c:crossAx val="100630528"/>
        <c:crosses val="autoZero"/>
        <c:crossBetween val="between"/>
        <c:majorUnit val="0.0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88538550585E-2"/>
          <c:y val="0.92399451561092172"/>
          <c:w val="0.89999977077101179"/>
          <c:h val="7.2022564343636547E-2"/>
        </c:manualLayout>
      </c:layout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3039409696429471"/>
          <c:y val="3.2896354622338878E-2"/>
          <c:w val="0.8444486703313081"/>
          <c:h val="0.80559393409157265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기타그래프!$E$12</c:f>
              <c:strCache>
                <c:ptCount val="1"/>
                <c:pt idx="0">
                  <c:v>Green</c:v>
                </c:pt>
              </c:strCache>
            </c:strRef>
          </c:tx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기타그래프!$E$13</c:f>
              <c:numCache>
                <c:formatCode>General</c:formatCode>
                <c:ptCount val="1"/>
                <c:pt idx="0">
                  <c:v>27.22</c:v>
                </c:pt>
              </c:numCache>
            </c:numRef>
          </c:val>
        </c:ser>
        <c:ser>
          <c:idx val="1"/>
          <c:order val="1"/>
          <c:tx>
            <c:strRef>
              <c:f>기타그래프!$D$12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기타그래프!$D$13</c:f>
              <c:numCache>
                <c:formatCode>General</c:formatCode>
                <c:ptCount val="1"/>
                <c:pt idx="0">
                  <c:v>22.439999999999987</c:v>
                </c:pt>
              </c:numCache>
            </c:numRef>
          </c:val>
        </c:ser>
        <c:ser>
          <c:idx val="0"/>
          <c:order val="2"/>
          <c:tx>
            <c:strRef>
              <c:f>기타그래프!$C$12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기타그래프!$C$13</c:f>
              <c:numCache>
                <c:formatCode>General</c:formatCode>
                <c:ptCount val="1"/>
                <c:pt idx="0">
                  <c:v>19.45</c:v>
                </c:pt>
              </c:numCache>
            </c:numRef>
          </c:val>
        </c:ser>
        <c:ser>
          <c:idx val="3"/>
          <c:order val="3"/>
          <c:tx>
            <c:strRef>
              <c:f>기타그래프!$B$12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Val val="1"/>
          </c:dLbls>
          <c:cat>
            <c:strRef>
              <c:f>기타그래프!$A$13</c:f>
              <c:strCache>
                <c:ptCount val="1"/>
                <c:pt idx="0">
                  <c:v>하루의 기도하는 시간(분단위)</c:v>
                </c:pt>
              </c:strCache>
            </c:strRef>
          </c:cat>
          <c:val>
            <c:numRef>
              <c:f>기타그래프!$B$13</c:f>
              <c:numCache>
                <c:formatCode>0.00_);[Red]\(0.00\)</c:formatCode>
                <c:ptCount val="1"/>
                <c:pt idx="0">
                  <c:v>25.7</c:v>
                </c:pt>
              </c:numCache>
            </c:numRef>
          </c:val>
        </c:ser>
        <c:dLbls>
          <c:showVal val="1"/>
        </c:dLbls>
        <c:gapWidth val="75"/>
        <c:shape val="cylinder"/>
        <c:axId val="99693696"/>
        <c:axId val="99695232"/>
        <c:axId val="0"/>
      </c:bar3DChart>
      <c:catAx>
        <c:axId val="996936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99695232"/>
        <c:crosses val="autoZero"/>
        <c:auto val="1"/>
        <c:lblAlgn val="ctr"/>
        <c:lblOffset val="100"/>
      </c:catAx>
      <c:valAx>
        <c:axId val="99695232"/>
        <c:scaling>
          <c:orientation val="minMax"/>
          <c:max val="6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996936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9815851331836792E-2"/>
          <c:y val="0.92813726642378847"/>
          <c:w val="0.89999978918297852"/>
          <c:h val="7.1862733576213533E-2"/>
        </c:manualLayout>
      </c:layout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18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3657879721556537"/>
          <c:y val="3.2896354622338878E-2"/>
          <c:w val="0.83707074165136452"/>
          <c:h val="0.82423097112860888"/>
        </c:manualLayout>
      </c:layout>
      <c:bar3DChart>
        <c:barDir val="col"/>
        <c:grouping val="clustered"/>
        <c:ser>
          <c:idx val="2"/>
          <c:order val="0"/>
          <c:tx>
            <c:strRef>
              <c:f>기타그래프!$E$2</c:f>
              <c:strCache>
                <c:ptCount val="1"/>
                <c:pt idx="0">
                  <c:v>Green</c:v>
                </c:pt>
              </c:strCache>
            </c:strRef>
          </c:tx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기타그래프!$E$3</c:f>
              <c:numCache>
                <c:formatCode>General</c:formatCode>
                <c:ptCount val="1"/>
                <c:pt idx="0">
                  <c:v>25.66</c:v>
                </c:pt>
              </c:numCache>
            </c:numRef>
          </c:val>
        </c:ser>
        <c:ser>
          <c:idx val="1"/>
          <c:order val="1"/>
          <c:tx>
            <c:strRef>
              <c:f>기타그래프!$D$2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기타그래프!$D$3</c:f>
              <c:numCache>
                <c:formatCode>General</c:formatCode>
                <c:ptCount val="1"/>
                <c:pt idx="0">
                  <c:v>23.130000000000031</c:v>
                </c:pt>
              </c:numCache>
            </c:numRef>
          </c:val>
        </c:ser>
        <c:ser>
          <c:idx val="0"/>
          <c:order val="2"/>
          <c:tx>
            <c:strRef>
              <c:f>기타그래프!$C$2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rgbClr val="C0504D"/>
            </a:solidFill>
          </c:spPr>
          <c:dLbls>
            <c:dLbl>
              <c:idx val="0"/>
              <c:layout>
                <c:manualLayout>
                  <c:x val="1.683963014691584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Val val="1"/>
            </c:dLbl>
            <c:showVal val="1"/>
          </c:dLbls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기타그래프!$C$3</c:f>
              <c:numCache>
                <c:formatCode>General</c:formatCode>
                <c:ptCount val="1"/>
                <c:pt idx="0">
                  <c:v>21.34</c:v>
                </c:pt>
              </c:numCache>
            </c:numRef>
          </c:val>
        </c:ser>
        <c:ser>
          <c:idx val="3"/>
          <c:order val="3"/>
          <c:tx>
            <c:strRef>
              <c:f>기타그래프!$B$2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Val val="1"/>
          </c:dLbls>
          <c:cat>
            <c:strRef>
              <c:f>기타그래프!$A$3</c:f>
              <c:strCache>
                <c:ptCount val="1"/>
                <c:pt idx="0">
                  <c:v>예수님을 믿은 년수</c:v>
                </c:pt>
              </c:strCache>
            </c:strRef>
          </c:cat>
          <c:val>
            <c:numRef>
              <c:f>기타그래프!$B$3</c:f>
              <c:numCache>
                <c:formatCode>0.00_ </c:formatCode>
                <c:ptCount val="1"/>
                <c:pt idx="0">
                  <c:v>32.65</c:v>
                </c:pt>
              </c:numCache>
            </c:numRef>
          </c:val>
        </c:ser>
        <c:dLbls>
          <c:showVal val="1"/>
        </c:dLbls>
        <c:gapWidth val="75"/>
        <c:shape val="cylinder"/>
        <c:axId val="100739712"/>
        <c:axId val="100753792"/>
        <c:axId val="0"/>
      </c:bar3DChart>
      <c:catAx>
        <c:axId val="1007397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00753792"/>
        <c:crosses val="autoZero"/>
        <c:auto val="1"/>
        <c:lblAlgn val="ctr"/>
        <c:lblOffset val="100"/>
      </c:catAx>
      <c:valAx>
        <c:axId val="100753792"/>
        <c:scaling>
          <c:orientation val="minMax"/>
          <c:max val="4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00739712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889254349533E-2"/>
          <c:y val="0.92416322959630048"/>
          <c:w val="0.89999977850870139"/>
          <c:h val="7.1757592800899883E-2"/>
        </c:manualLayout>
      </c:layout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3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9754770790454804"/>
          <c:y val="0.16634276510647691"/>
          <c:w val="0.43940220779358463"/>
          <c:h val="0.67795984347110028"/>
        </c:manualLayout>
      </c:layout>
      <c:radarChart>
        <c:radarStyle val="filled"/>
        <c:ser>
          <c:idx val="0"/>
          <c:order val="0"/>
          <c:spPr>
            <a:solidFill>
              <a:srgbClr val="8064A2">
                <a:lumMod val="75000"/>
                <a:alpha val="91000"/>
              </a:srgbClr>
            </a:solidFill>
          </c:spPr>
          <c:dLbls>
            <c:dLbl>
              <c:idx val="0"/>
              <c:layout>
                <c:manualLayout>
                  <c:x val="-5.1746442432083423E-3"/>
                  <c:y val="4.7904191616766484E-2"/>
                </c:manualLayout>
              </c:layout>
              <c:showVal val="1"/>
            </c:dLbl>
            <c:dLbl>
              <c:idx val="1"/>
              <c:layout>
                <c:manualLayout>
                  <c:x val="-8.6244070720138E-3"/>
                  <c:y val="-1.5968063872255488E-2"/>
                </c:manualLayout>
              </c:layout>
              <c:showVal val="1"/>
            </c:dLbl>
            <c:dLbl>
              <c:idx val="2"/>
              <c:layout>
                <c:manualLayout>
                  <c:x val="-6.3244921250708305E-17"/>
                  <c:y val="-4.7904191616766484E-2"/>
                </c:manualLayout>
              </c:layout>
              <c:showVal val="1"/>
            </c:dLbl>
            <c:dLbl>
              <c:idx val="3"/>
              <c:layout>
                <c:manualLayout>
                  <c:x val="2.7598102630444196E-2"/>
                  <c:y val="-2.129117093896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ko-KR"/>
              </a:p>
            </c:txPr>
            <c:showVal val="1"/>
          </c:dLbls>
          <c:cat>
            <c:strRef>
              <c:f>방사형!$C$2:$F$2</c:f>
              <c:strCache>
                <c:ptCount val="4"/>
                <c:pt idx="0">
                  <c:v>Calling
(비전,핵심가치,전략)</c:v>
                </c:pt>
                <c:pt idx="1">
                  <c:v>성품
(영성,인격,예배)</c:v>
                </c:pt>
                <c:pt idx="2">
                  <c:v>(인간관계,주민이해,전도)
Community</c:v>
                </c:pt>
                <c:pt idx="3">
                  <c:v>능력
(핵심역량,사역,리더십)</c:v>
                </c:pt>
              </c:strCache>
            </c:strRef>
          </c:cat>
          <c:val>
            <c:numRef>
              <c:f>방사형!$C$3:$F$3</c:f>
              <c:numCache>
                <c:formatCode>0.00%</c:formatCode>
                <c:ptCount val="4"/>
                <c:pt idx="0">
                  <c:v>0.63046896637630268</c:v>
                </c:pt>
                <c:pt idx="1">
                  <c:v>0.58655692606640797</c:v>
                </c:pt>
                <c:pt idx="2">
                  <c:v>0.58798599561378662</c:v>
                </c:pt>
                <c:pt idx="3">
                  <c:v>0.58404466710159064</c:v>
                </c:pt>
              </c:numCache>
            </c:numRef>
          </c:val>
        </c:ser>
        <c:axId val="100937728"/>
        <c:axId val="100939264"/>
      </c:radarChart>
      <c:catAx>
        <c:axId val="10093772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100939264"/>
        <c:crosses val="autoZero"/>
        <c:lblAlgn val="ctr"/>
        <c:lblOffset val="100"/>
      </c:catAx>
      <c:valAx>
        <c:axId val="100939264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ko-KR"/>
          </a:p>
        </c:txPr>
        <c:crossAx val="100937728"/>
        <c:crosses val="autoZero"/>
        <c:crossBetween val="between"/>
        <c:majorUnit val="0.1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'4가지 주제별 그래프'!$B$10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032307535562441E-2"/>
                  <c:y val="2.4059214629329634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그래프'!$C$10:$F$10</c:f>
              <c:numCache>
                <c:formatCode>0.00%</c:formatCode>
                <c:ptCount val="4"/>
                <c:pt idx="0">
                  <c:v>0.67256797848162808</c:v>
                </c:pt>
                <c:pt idx="1">
                  <c:v>0.65959200494539461</c:v>
                </c:pt>
                <c:pt idx="2">
                  <c:v>0.61434515354543728</c:v>
                </c:pt>
                <c:pt idx="3">
                  <c:v>0.64883504565748795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그래프'!$B$11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281318009553307E-3"/>
                  <c:y val="-4.8118429258659095E-17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그래프'!$C$11:$F$11</c:f>
              <c:numCache>
                <c:formatCode>0.00%</c:formatCode>
                <c:ptCount val="4"/>
                <c:pt idx="0">
                  <c:v>0.49881253571533718</c:v>
                </c:pt>
                <c:pt idx="1">
                  <c:v>0.49746601727819195</c:v>
                </c:pt>
                <c:pt idx="2">
                  <c:v>0.50802609581033853</c:v>
                </c:pt>
                <c:pt idx="3">
                  <c:v>0.50143488293462257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그래프'!$B$12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4562636019106666E-3"/>
                  <c:y val="-4.8118429258659095E-17"/>
                </c:manualLayout>
              </c:layout>
              <c:showVal val="1"/>
            </c:dLbl>
            <c:dLbl>
              <c:idx val="2"/>
              <c:layout>
                <c:manualLayout>
                  <c:x val="9.4562636019106666E-3"/>
                  <c:y val="-4.8118429258659095E-17"/>
                </c:manualLayout>
              </c:layout>
              <c:showVal val="1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그래프'!$C$12:$F$12</c:f>
              <c:numCache>
                <c:formatCode>0.00%</c:formatCode>
                <c:ptCount val="4"/>
                <c:pt idx="0">
                  <c:v>0.42911874499409564</c:v>
                </c:pt>
                <c:pt idx="1">
                  <c:v>0.42603201860026901</c:v>
                </c:pt>
                <c:pt idx="2">
                  <c:v>0.41545589550748258</c:v>
                </c:pt>
                <c:pt idx="3">
                  <c:v>0.42353555303394846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그래프'!$B$13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106306352619969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490965016750613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7941703152176898E-2"/>
                  <c:y val="4.920851780069712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그래프'!$C$9:$F$9</c:f>
              <c:strCache>
                <c:ptCount val="4"/>
                <c:pt idx="0">
                  <c:v>1.비전</c:v>
                </c:pt>
                <c:pt idx="1">
                  <c:v>2.핵심가치</c:v>
                </c:pt>
                <c:pt idx="2">
                  <c:v>3.전략</c:v>
                </c:pt>
                <c:pt idx="3">
                  <c:v>A.부르심(Calling) </c:v>
                </c:pt>
              </c:strCache>
            </c:strRef>
          </c:cat>
          <c:val>
            <c:numRef>
              <c:f>'4가지 주제별 그래프'!$C$13:$F$13</c:f>
              <c:numCache>
                <c:formatCode>0.00%</c:formatCode>
                <c:ptCount val="4"/>
                <c:pt idx="0">
                  <c:v>0.58926645676760758</c:v>
                </c:pt>
                <c:pt idx="1">
                  <c:v>0.67904389037708957</c:v>
                </c:pt>
                <c:pt idx="2">
                  <c:v>0.62309655198421177</c:v>
                </c:pt>
                <c:pt idx="3">
                  <c:v>0.63046896637630268</c:v>
                </c:pt>
              </c:numCache>
            </c:numRef>
          </c:val>
        </c:ser>
        <c:shape val="cylinder"/>
        <c:axId val="100982144"/>
        <c:axId val="101147776"/>
        <c:axId val="0"/>
      </c:bar3DChart>
      <c:catAx>
        <c:axId val="100982144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01147776"/>
        <c:crosses val="autoZero"/>
        <c:auto val="1"/>
        <c:lblAlgn val="ctr"/>
        <c:lblOffset val="100"/>
      </c:catAx>
      <c:valAx>
        <c:axId val="101147776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00982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803475191281156"/>
          <c:y val="0.23184821454513824"/>
          <c:w val="0.10541219344317559"/>
          <c:h val="0.54974554934141961"/>
        </c:manualLayout>
      </c:layout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1"/>
          <c:order val="0"/>
          <c:tx>
            <c:strRef>
              <c:f>'4가지 주제별 그래프'!$N$10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456263601910720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1032307535562441E-2"/>
                  <c:y val="2.4059214629329695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3333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그래프'!$O$10:$R$10</c:f>
              <c:numCache>
                <c:formatCode>0.00%</c:formatCode>
                <c:ptCount val="4"/>
                <c:pt idx="0">
                  <c:v>0.65854016804439763</c:v>
                </c:pt>
                <c:pt idx="1">
                  <c:v>0.6374777557667124</c:v>
                </c:pt>
                <c:pt idx="2">
                  <c:v>0.60636128601871364</c:v>
                </c:pt>
                <c:pt idx="3">
                  <c:v>0.63412640327660774</c:v>
                </c:pt>
              </c:numCache>
            </c:numRef>
          </c:val>
        </c:ser>
        <c:ser>
          <c:idx val="2"/>
          <c:order val="1"/>
          <c:tx>
            <c:strRef>
              <c:f>'4가지 주제별 그래프'!$N$11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6.304175734607108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7281318009553307E-3"/>
                  <c:y val="-4.8118429258659187E-17"/>
                </c:manualLayout>
              </c:layout>
              <c:showVal val="1"/>
            </c:dLbl>
            <c:dLbl>
              <c:idx val="3"/>
              <c:layout>
                <c:manualLayout>
                  <c:x val="4.7281318009553307E-3"/>
                  <c:y val="0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그래프'!$O$11:$R$11</c:f>
              <c:numCache>
                <c:formatCode>0.00%</c:formatCode>
                <c:ptCount val="4"/>
                <c:pt idx="0">
                  <c:v>0.49524807942840998</c:v>
                </c:pt>
                <c:pt idx="1">
                  <c:v>0.53684988080448803</c:v>
                </c:pt>
                <c:pt idx="2">
                  <c:v>0.50011522876160408</c:v>
                </c:pt>
                <c:pt idx="3">
                  <c:v>0.51073772966483399</c:v>
                </c:pt>
              </c:numCache>
            </c:numRef>
          </c:val>
        </c:ser>
        <c:ser>
          <c:idx val="3"/>
          <c:order val="2"/>
          <c:tx>
            <c:strRef>
              <c:f>'4가지 주제별 그래프'!$N$12</c:f>
              <c:strCache>
                <c:ptCount val="1"/>
                <c:pt idx="0">
                  <c:v>Red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9.456263601910666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4562636019106666E-3"/>
                  <c:y val="-4.8118429258659187E-17"/>
                </c:manualLayout>
              </c:layout>
              <c:showVal val="1"/>
            </c:dLbl>
            <c:dLbl>
              <c:idx val="2"/>
              <c:layout>
                <c:manualLayout>
                  <c:x val="9.4562636019106666E-3"/>
                  <c:y val="-4.8118429258659187E-17"/>
                </c:manualLayout>
              </c:layout>
              <c:showVal val="1"/>
            </c:dLbl>
            <c:dLbl>
              <c:idx val="3"/>
              <c:layout>
                <c:manualLayout>
                  <c:x val="7.88021966825888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그래프'!$O$12:$R$12</c:f>
              <c:numCache>
                <c:formatCode>0.00%</c:formatCode>
                <c:ptCount val="4"/>
                <c:pt idx="0">
                  <c:v>0.45263599936754323</c:v>
                </c:pt>
                <c:pt idx="1">
                  <c:v>0.42989184006913594</c:v>
                </c:pt>
                <c:pt idx="2">
                  <c:v>0.46156420478570548</c:v>
                </c:pt>
                <c:pt idx="3">
                  <c:v>0.44803068140746138</c:v>
                </c:pt>
              </c:numCache>
            </c:numRef>
          </c:val>
        </c:ser>
        <c:ser>
          <c:idx val="0"/>
          <c:order val="3"/>
          <c:tx>
            <c:strRef>
              <c:f>'4가지 주제별 그래프'!$N$13</c:f>
              <c:strCache>
                <c:ptCount val="1"/>
                <c:pt idx="0">
                  <c:v>대전S교회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2.661605819403150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106306352619970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6490965016750627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6334884146010756E-2"/>
                  <c:y val="7.160576011017889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</a:defRPr>
                </a:pPr>
                <a:endParaRPr lang="ko-KR"/>
              </a:p>
            </c:txPr>
            <c:showVal val="1"/>
          </c:dLbls>
          <c:cat>
            <c:strRef>
              <c:f>'4가지 주제별 그래프'!$O$9:$R$9</c:f>
              <c:strCache>
                <c:ptCount val="4"/>
                <c:pt idx="0">
                  <c:v>7.영성</c:v>
                </c:pt>
                <c:pt idx="1">
                  <c:v>8.인격</c:v>
                </c:pt>
                <c:pt idx="2">
                  <c:v>9.예배</c:v>
                </c:pt>
                <c:pt idx="3">
                  <c:v>B.성품(Character)</c:v>
                </c:pt>
              </c:strCache>
            </c:strRef>
          </c:cat>
          <c:val>
            <c:numRef>
              <c:f>'4가지 주제별 그래프'!$O$13:$R$13</c:f>
              <c:numCache>
                <c:formatCode>0.00%</c:formatCode>
                <c:ptCount val="4"/>
                <c:pt idx="0">
                  <c:v>0.56615138476639626</c:v>
                </c:pt>
                <c:pt idx="1">
                  <c:v>0.49513887951172741</c:v>
                </c:pt>
                <c:pt idx="2">
                  <c:v>0.69838051392110567</c:v>
                </c:pt>
                <c:pt idx="3">
                  <c:v>0.58655692606640808</c:v>
                </c:pt>
              </c:numCache>
            </c:numRef>
          </c:val>
        </c:ser>
        <c:shape val="cylinder"/>
        <c:axId val="101259904"/>
        <c:axId val="101273984"/>
        <c:axId val="0"/>
      </c:bar3DChart>
      <c:catAx>
        <c:axId val="101259904"/>
        <c:scaling>
          <c:orientation val="minMax"/>
        </c:scaling>
        <c:axPos val="b"/>
        <c:numFmt formatCode="General" sourceLinked="1"/>
        <c:tickLblPos val="nextTo"/>
        <c:spPr>
          <a:noFill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01273984"/>
        <c:crosses val="autoZero"/>
        <c:auto val="1"/>
        <c:lblAlgn val="ctr"/>
        <c:lblOffset val="100"/>
      </c:catAx>
      <c:valAx>
        <c:axId val="101273984"/>
        <c:scaling>
          <c:orientation val="minMax"/>
          <c:max val="1"/>
        </c:scaling>
        <c:axPos val="l"/>
        <c:majorGridlines/>
        <c:numFmt formatCode="0.0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ko-KR"/>
          </a:p>
        </c:txPr>
        <c:crossAx val="101259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238730904012209"/>
          <c:y val="0.23184821038694006"/>
          <c:w val="0.10105963631586289"/>
          <c:h val="0.55113525200435065"/>
        </c:manualLayout>
      </c:layout>
      <c:spPr>
        <a:solidFill>
          <a:srgbClr val="FFFFCC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ko-K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ko-KR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42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56E69729-3A19-4946-86AD-708D4DA87572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42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42118377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42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4" tIns="48167" rIns="96334" bIns="4816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75" y="4748262"/>
            <a:ext cx="5492776" cy="4497364"/>
          </a:xfrm>
          <a:prstGeom prst="rect">
            <a:avLst/>
          </a:prstGeom>
        </p:spPr>
        <p:txBody>
          <a:bodyPr vert="horz" lIns="96334" tIns="48167" rIns="96334" bIns="481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42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46007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0585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18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22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D3182B-7F04-41D0-8B25-056ABBFBB54F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D93E986-317F-4ECB-BC38-705651A52E29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4388" name="슬라이드 번호 개체 틀 3"/>
          <p:cNvSpPr txBox="1">
            <a:spLocks noGrp="1"/>
          </p:cNvSpPr>
          <p:nvPr/>
        </p:nvSpPr>
        <p:spPr bwMode="auto">
          <a:xfrm>
            <a:off x="3889247" y="9492998"/>
            <a:ext cx="2976676" cy="5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81" tIns="46090" rIns="92181" bIns="46090" anchor="b"/>
          <a:lstStyle/>
          <a:p>
            <a:pPr algn="r"/>
            <a:fld id="{BE1F87C6-1897-477C-93B0-70644B5D0323}" type="slidenum">
              <a:rPr lang="ko-KR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51</a:t>
            </a:fld>
            <a:endParaRPr lang="en-US" altLang="ko-KR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A48830-E313-42D0-883F-14B83B7D658F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45412" name="슬라이드 번호 개체 틀 3"/>
          <p:cNvSpPr txBox="1">
            <a:spLocks noGrp="1"/>
          </p:cNvSpPr>
          <p:nvPr/>
        </p:nvSpPr>
        <p:spPr bwMode="auto">
          <a:xfrm>
            <a:off x="3889247" y="9492998"/>
            <a:ext cx="2976676" cy="5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81" tIns="46090" rIns="92181" bIns="46090" anchor="b"/>
          <a:lstStyle/>
          <a:p>
            <a:pPr algn="r"/>
            <a:fld id="{BB04F562-BA15-4AF7-9309-445D1C58CCA7}" type="slidenum">
              <a:rPr lang="ko-KR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52</a:t>
            </a:fld>
            <a:endParaRPr lang="en-US" altLang="ko-KR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933BCF-3125-4D4C-9B1E-54BF7E9E3350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294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4" tIns="48172" rIns="96344" bIns="48172" anchor="b"/>
          <a:lstStyle/>
          <a:p>
            <a:pPr algn="r"/>
            <a:fld id="{32A9B338-3FE6-4718-BBD9-C3D2C5FC3530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9D0A83-DE30-416F-9893-1C11BCA81637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2" y="9493108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1" tIns="48166" rIns="96331" bIns="48166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E3BBB1-986D-4A33-81C3-77FE7A44D22B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2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2" rIns="96325" bIns="4816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2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5" tIns="48162" rIns="96325" bIns="4816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63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05855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4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4" tIns="48172" rIns="96344" bIns="48172" anchor="b"/>
          <a:lstStyle/>
          <a:p>
            <a:pPr algn="r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2014-02-26</a:t>
            </a:fld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5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2014-02-26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om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messok_4@hotmail.com" TargetMode="External"/><Relationship Id="rId4" Type="http://schemas.openxmlformats.org/officeDocument/2006/relationships/hyperlink" Target="http://www.igm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om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messok_4@hotmail.com" TargetMode="External"/><Relationship Id="rId4" Type="http://schemas.openxmlformats.org/officeDocument/2006/relationships/hyperlink" Target="http://www.igmt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.png"/><Relationship Id="rId9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messok_4@hot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157163" y="2143116"/>
            <a:ext cx="8807325" cy="917575"/>
          </a:xfrm>
        </p:spPr>
        <p:txBody>
          <a:bodyPr/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ko-KR" altLang="en-US" sz="4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설명회 </a:t>
            </a:r>
            <a:r>
              <a:rPr lang="en-US" altLang="ko-KR" sz="48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ppt</a:t>
            </a:r>
            <a:endParaRPr lang="ko-KR" altLang="en-US" sz="4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643438" y="3786190"/>
            <a:ext cx="4247902" cy="214314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ko-KR" altLang="en-US" sz="32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고 뜨라이브 </a:t>
            </a:r>
            <a:endParaRPr lang="en-US" altLang="ko-KR" sz="3200" b="1" dirty="0" smtClean="0">
              <a:solidFill>
                <a:srgbClr val="7030A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ko-KR" altLang="en-US" sz="32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목회자 코칭</a:t>
            </a:r>
            <a:endParaRPr lang="en-US" altLang="ko-KR" sz="3200" b="1" dirty="0" smtClean="0">
              <a:solidFill>
                <a:srgbClr val="7030A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r>
              <a:rPr lang="en-US" altLang="ko-KR" sz="24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&lt;GO Thrive coaching&gt;</a:t>
            </a:r>
          </a:p>
          <a:p>
            <a:r>
              <a:rPr lang="ko-KR" altLang="en-US" sz="32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이란 무엇인가</a:t>
            </a:r>
            <a:r>
              <a:rPr lang="en-US" altLang="ko-KR" sz="3200" b="1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560273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754294"/>
            <a:ext cx="4556854" cy="4266994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192032" y="169476"/>
            <a:ext cx="484619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[</a:t>
            </a:r>
            <a:r>
              <a:rPr kumimoji="0" lang="ko-KR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그린오션교회의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4C Model]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ush Script MT" pitchFamily="66" charset="0"/>
                <a:ea typeface="산돌02B" pitchFamily="18" charset="-127"/>
              </a:rPr>
              <a:t>Green Ocean Church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829676" y="908720"/>
            <a:ext cx="3816424" cy="1685801"/>
            <a:chOff x="3707904" y="908720"/>
            <a:chExt cx="3816424" cy="1685801"/>
          </a:xfrm>
        </p:grpSpPr>
        <p:pic>
          <p:nvPicPr>
            <p:cNvPr id="46" name="Picture 3" descr="C:\Users\Nissiy\Desktop\TC_chart\TC_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8500" y="908720"/>
              <a:ext cx="362027" cy="7679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3707904" y="213285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16016" y="980728"/>
              <a:ext cx="28083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부르심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비전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핵심가치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전략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854714" y="2996952"/>
            <a:ext cx="3289286" cy="1932022"/>
            <a:chOff x="5854714" y="2996952"/>
            <a:chExt cx="3289286" cy="1932022"/>
          </a:xfrm>
        </p:grpSpPr>
        <p:pic>
          <p:nvPicPr>
            <p:cNvPr id="50" name="Picture 4" descr="C:\Users\Nissiy\Desktop\TC_chart\TC_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0274" y="3547269"/>
              <a:ext cx="569802" cy="52980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5854714" y="2996952"/>
              <a:ext cx="553998" cy="16921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09996" y="4221088"/>
              <a:ext cx="2434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성품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영성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인격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예배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" name="그룹 19"/>
          <p:cNvGrpSpPr/>
          <p:nvPr/>
        </p:nvGrpSpPr>
        <p:grpSpPr>
          <a:xfrm>
            <a:off x="0" y="2857497"/>
            <a:ext cx="3214677" cy="2232248"/>
            <a:chOff x="0" y="2857497"/>
            <a:chExt cx="3214677" cy="2232248"/>
          </a:xfrm>
        </p:grpSpPr>
        <p:sp>
          <p:nvSpPr>
            <p:cNvPr id="55" name="TextBox 54"/>
            <p:cNvSpPr txBox="1"/>
            <p:nvPr/>
          </p:nvSpPr>
          <p:spPr>
            <a:xfrm rot="5400000">
              <a:off x="1867721" y="374278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4071942"/>
              <a:ext cx="25557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능력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역량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지도력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사역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58" name="Picture 6" descr="C:\Users\Nissiy\Desktop\TC_chart\TC_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7428" y="3502382"/>
              <a:ext cx="585126" cy="502682"/>
            </a:xfrm>
            <a:prstGeom prst="rect">
              <a:avLst/>
            </a:prstGeom>
            <a:noFill/>
          </p:spPr>
        </p:pic>
      </p:grpSp>
      <p:grpSp>
        <p:nvGrpSpPr>
          <p:cNvPr id="5" name="그룹 18"/>
          <p:cNvGrpSpPr/>
          <p:nvPr/>
        </p:nvGrpSpPr>
        <p:grpSpPr>
          <a:xfrm>
            <a:off x="3428992" y="5143512"/>
            <a:ext cx="4093056" cy="1714488"/>
            <a:chOff x="3428992" y="5143512"/>
            <a:chExt cx="4093056" cy="1714488"/>
          </a:xfrm>
        </p:grpSpPr>
        <p:pic>
          <p:nvPicPr>
            <p:cNvPr id="54" name="Picture 5" descr="C:\Users\Nissiy\Desktop\TC_chart\TC_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55517" y="6145426"/>
              <a:ext cx="650963" cy="523934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 rot="16200000" flipH="1">
              <a:off x="4268117" y="4304387"/>
              <a:ext cx="553998" cy="2232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7752" y="5842337"/>
              <a:ext cx="26642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공동체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지역사회이해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/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인간관계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전도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979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85721" y="6007262"/>
            <a:ext cx="856867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77.93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80.87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(+2.94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0337" name="_x188048992" descr="EMB000012709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92907"/>
            <a:ext cx="8572560" cy="4714355"/>
          </a:xfrm>
          <a:prstGeom prst="rect">
            <a:avLst/>
          </a:prstGeom>
          <a:noFill/>
        </p:spPr>
      </p:pic>
      <p:sp>
        <p:nvSpPr>
          <p:cNvPr id="14" name="Up Arrow 13"/>
          <p:cNvSpPr/>
          <p:nvPr/>
        </p:nvSpPr>
        <p:spPr bwMode="auto">
          <a:xfrm>
            <a:off x="6572264" y="2928934"/>
            <a:ext cx="216024" cy="504056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1428728" y="2428868"/>
            <a:ext cx="216024" cy="288032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677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9144000" cy="504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00034" y="6072206"/>
            <a:ext cx="828092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57.74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67.17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(+9.43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79712" y="72008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(B-1)</a:t>
            </a:r>
          </a:p>
        </p:txBody>
      </p:sp>
    </p:spTree>
    <p:extLst>
      <p:ext uri="{BB962C8B-B14F-4D97-AF65-F5344CB8AC3E}">
        <p14:creationId xmlns:p14="http://schemas.microsoft.com/office/powerpoint/2010/main" xmlns="" val="41353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(B-2)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8289" name="_x188049632" descr="EMB000012709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29" y="1124744"/>
            <a:ext cx="7810003" cy="474106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1560" y="5805264"/>
            <a:ext cx="784887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57.74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67.17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(+9.43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1547664" y="2996952"/>
            <a:ext cx="216024" cy="864096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2339752" y="2492896"/>
            <a:ext cx="216024" cy="57606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3131840" y="2276872"/>
            <a:ext cx="216024" cy="432048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3923928" y="3140968"/>
            <a:ext cx="216024" cy="57606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6300192" y="2924944"/>
            <a:ext cx="216024" cy="93610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7020272" y="3140968"/>
            <a:ext cx="216024" cy="720080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7812360" y="2708920"/>
            <a:ext cx="216024" cy="64807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5508104" y="2636912"/>
            <a:ext cx="216024" cy="792088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4716016" y="1988840"/>
            <a:ext cx="216024" cy="288032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41" name="_x188049552" descr="EMB0000127096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1050380"/>
            <a:ext cx="7166495" cy="469928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8" y="5817458"/>
            <a:ext cx="7200800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가지 면에서 정한 목표에서 평균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80%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(D)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_x187468648" descr="EMB000012709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1"/>
            <a:ext cx="8109874" cy="496855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5817458"/>
            <a:ext cx="7848872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가지 면에서 정한 목표에서 평균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44%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(E)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4193" name="_x188049232" descr="EMB0000127096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05" y="980728"/>
            <a:ext cx="8058828" cy="489654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55576" y="5817458"/>
            <a:ext cx="777686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와 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en-US" altLang="ko-KR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 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정한 목표에서 평균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115%(+15%)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88955" y="1071546"/>
            <a:ext cx="8640763" cy="5760640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열매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샘플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교회는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(quality)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성장도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해야 하고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(quantity)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성장도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해야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질과 양은 함께 갑니다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특별한 경우를 제외하고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질이 상승하면 양이 따라갑니다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“ &lt;GO Thrive&gt;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코칭의 조사에 의하면 교회가 건강하면 할수록 성도들의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헌금은 증가되었고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기도의 분량이 늘어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났습니다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그러나 신앙 년륜은 큰 차이를 나타내지 못하였습니다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한국의 교회 리더들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제직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구역장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의 하루 평균 기도의 분량은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분이지만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중국의 리더들은 하루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평균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분을 기도하였습니다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기도가 교회를 성장하게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.”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목회 전략 코칭 세미나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에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초청합니다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세미나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가 길다고 생각하지 않을 것입니다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지금까지 해 오던 목회의 틀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(frame)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과 구조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(system design)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를바꾸어야 할 때입니다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머뭇거리지 말고 등록하기 바랍니다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9712" y="116632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(F)</a:t>
            </a:r>
          </a:p>
        </p:txBody>
      </p:sp>
    </p:spTree>
    <p:extLst>
      <p:ext uri="{BB962C8B-B14F-4D97-AF65-F5344CB8AC3E}">
        <p14:creationId xmlns="" xmlns:p14="http://schemas.microsoft.com/office/powerpoint/2010/main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19536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5.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캐나다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&lt;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세미나 일정</a:t>
            </a: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A.2014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-20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교단 </a:t>
            </a:r>
            <a:r>
              <a:rPr lang="ko-KR" altLang="en-US" sz="2400" dirty="0" err="1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초월팀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시카고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B.2014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-7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침례 교단팀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(NY/NJ)</a:t>
            </a:r>
            <a:endParaRPr lang="en-US" altLang="ko-KR" sz="24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C.2014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-18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(Virginia)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D. 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-5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침례교단팀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(MD/GA)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E. 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9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8-12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(California)</a:t>
            </a:r>
          </a:p>
          <a:p>
            <a:pPr>
              <a:buNone/>
            </a:pP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*1.</a:t>
            </a:r>
            <a:r>
              <a:rPr lang="ko-KR" altLang="en-US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 마감은 적어도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개월 전 마쳐야 준비 할 수 있습니다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	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*2.</a:t>
            </a:r>
            <a:r>
              <a:rPr lang="ko-KR" altLang="en-US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세미나 시작 전에 목회자 건강진단과 교회 리더들의 건강진단을 마쳐야 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*3. 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강사는 지역별에 따라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GO Thrive coaching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의 국제대표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석정문 목사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와 각 지역의 리저널 코치들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명이 팀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인도합니다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* 4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일의 세미나에 참석한 후 개별 코칭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(10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개월간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 8-10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차례 코칭 받음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받을 경우는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$400/40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만원을 코치에게 지불합니다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000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b="1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57438" y="188640"/>
            <a:ext cx="523889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5.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일정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3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19536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5.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한국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&lt;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세미나 일정 </a:t>
            </a:r>
            <a:endParaRPr lang="en-US" altLang="ko-KR" b="1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A.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17-19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침례 진흥원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국내선교회</a:t>
            </a:r>
            <a:endParaRPr lang="en-US" altLang="ko-KR" sz="2400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            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이사회 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대전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일후 필요하면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나중에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일로 함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B.2014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7-11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침례 교단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작은교회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대전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C.2014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21-25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서울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D. 2014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28-30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성공회 팀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춘천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E. 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5-7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부산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?)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F. 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12-16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대구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?) 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G. 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29-10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포</a:t>
            </a:r>
            <a:r>
              <a:rPr lang="ko-KR" altLang="en-US" sz="2400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항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H. 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6-10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수원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0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* 1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성공회팀은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번째로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일 코스입니다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288000"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* 2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목회자 코칭 세미나는 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8-15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명으로 구성하며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마친 후에는 경우에 따라 개별 코칭을 받습니다</a:t>
            </a: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57438" y="188640"/>
            <a:ext cx="523889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5.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일정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(B)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7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85720" y="1214422"/>
            <a:ext cx="8640763" cy="5472461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시작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“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어떻게 하면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성도들의 삶과 사역에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번영을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가져 올수 있는가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?”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“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이 시대 교회는 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코칭을 하지 않으면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살아남지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못할 것인가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?”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 “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한국의 목회자들이 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전략가가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되기를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요구하고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있는가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?.”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  “ GO Thrive coaching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의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최고 전략 코칭 세미나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에 당신을 초청합니다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지금 이 시대는 목회에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새로운 변화가</a:t>
            </a:r>
            <a:r>
              <a:rPr lang="ko-KR" altLang="en-US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일어나야 할 때가 아닙니까</a:t>
            </a:r>
            <a:r>
              <a:rPr lang="en-US" altLang="ko-KR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?.”</a:t>
            </a:r>
            <a:endParaRPr lang="en-US" altLang="ko-KR" sz="40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3728" y="188640"/>
            <a:ext cx="511256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시작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850" y="1071546"/>
            <a:ext cx="8640763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회비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:$400(40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(1) 3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권의 코칭 교재 제공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“GO Thrive coaching Leader’s Book”(</a:t>
            </a:r>
            <a:r>
              <a:rPr lang="en-US" altLang="ko-KR" sz="24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출판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2013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total 190.pp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바인드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“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”(</a:t>
            </a:r>
            <a:r>
              <a:rPr lang="en-US" altLang="ko-KR" sz="24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출판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2013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total 406.pp)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“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 시대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”(2014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 여름 출판 예정이며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total 300.pp)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(2)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목회자 건강진단 및 건강진단 보고서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(35.pp)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코칭 받기 전과 코칭 받은 후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차례의 건강진단 보고서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(3)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교회 교인들의 건강진단 보고서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교회 교인들 중에서 탑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(top) 10-20%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안에 속하는 리더들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장로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집사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구역장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기관장과 부장들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의 건강진단  종합보고서를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차례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(4) 4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박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일간의 세미나 제공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하루 한끼의 식사는 주최측에서 제공하지만 호텔 숙박은 본인이 부담함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1720" y="188640"/>
            <a:ext cx="453650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6.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회비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123604"/>
            <a:ext cx="8785101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등록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캐나다의 목회자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등록금은 등록용지와 함께 아래로 보내면 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 용지는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3"/>
              </a:rPr>
              <a:t>WWW.igomt.com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다운로드 받거나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 코칭 운영 매뉴얼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(p.28-30.)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얻습니다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등록비는 개인수표로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&lt;GO Thrive coaching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으로 쓸것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등록용지와 함께 본부 사무실로 보내거나 혹은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Chase Bank,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계좌번호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071000031-413850566(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예금주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Mary </a:t>
            </a:r>
            <a:r>
              <a:rPr lang="en-US" altLang="ko-KR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Sok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 지불합니다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계좌에 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$400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($200</a:t>
            </a:r>
            <a:r>
              <a:rPr lang="ko-KR" altLang="en-US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씩  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회에 걸쳐 분납 가능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입금되면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코칭 교재는 우편으로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목회자 및 교회 리더들의 건강 진단 설문지는 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4"/>
              </a:rPr>
              <a:t>WWW.igmt.com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열면 오른쪽 아래 있으며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크릭해서 작성하면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메일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5"/>
              </a:rPr>
              <a:t>jamessok_4@hotmail.com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로 요청해도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단 사모의 경우 코칭의 기본비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교재 및 행정비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 $100/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사모 건강 진단비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:$100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합해 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$200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 지불하며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세미나 비용은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무료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1720" y="188640"/>
            <a:ext cx="51845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등록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850" y="1071546"/>
            <a:ext cx="8640763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등록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한국의 목회자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등록금은 등록용지와 함께 아래로 보내면 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 용지는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3"/>
              </a:rPr>
              <a:t>WWW.igomt.com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다운로드 받거나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2014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 코칭 운영 매뉴얼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(p.28-30.)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얻을 수 있습니다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/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등록비는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하나 은행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계좌번호는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743-910003-95805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예금주는 “이자미”로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계좌에 일인당 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만원씩 </a:t>
            </a:r>
            <a:r>
              <a:rPr lang="en-US" altLang="ko-KR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회에 걸쳐 분남 가능하며 시작 전에 한번 끝 난 후 </a:t>
            </a:r>
            <a:r>
              <a:rPr lang="en-US" altLang="ko-KR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개월 안에 한번 지불</a:t>
            </a:r>
            <a:r>
              <a:rPr lang="en-US" altLang="ko-KR" sz="1800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입금되고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등록용지를 보내면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코칭 교재는 우편으로 보내며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목회자 및 교회 리더들의 건강 진단 설문지는 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4"/>
              </a:rPr>
              <a:t>WWW.igmt.com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을 열면 오른쪽 아래 있으며 크릭하여 작성하면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메일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5"/>
              </a:rPr>
              <a:t>jamessok_4@hotmail.com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로 요청해도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단 사모의 경우는 코칭의 기본비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교재 및 행정비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:10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사모 건강 진단비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:10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만원을 합해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 지불하며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세미나 비용은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무료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1720" y="188640"/>
            <a:ext cx="453650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등록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7296" y="1124744"/>
            <a:ext cx="8565184" cy="51845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뜨라이브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코칭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국제 대표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(400</a:t>
            </a:r>
            <a:r>
              <a:rPr kumimoji="1" lang="ko-KR" altLang="en-US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여 교회 컨설팅과 </a:t>
            </a:r>
            <a:r>
              <a:rPr kumimoji="1" lang="en-US" altLang="ko-KR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1,200</a:t>
            </a:r>
            <a:r>
              <a:rPr kumimoji="1" lang="ko-KR" altLang="en-US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명의 목회자건강 진단처방경험</a:t>
            </a:r>
            <a:r>
              <a:rPr kumimoji="1" lang="en-US" altLang="ko-KR" sz="2000" dirty="0" smtClean="0">
                <a:solidFill>
                  <a:srgbClr val="86041A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대구 동부교회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장로교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고등부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대학부 회장 역임</a:t>
            </a:r>
            <a:endParaRPr kumimoji="1" lang="en-US" altLang="ko-KR" sz="24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대학생 성경읽기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(UBF) :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캠퍼스 사역 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(10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미국 남침례회 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NAMB(SBC) :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교회개척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성장전략가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(16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kumimoji="1" lang="en-US" altLang="ko-KR" sz="2400" dirty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미국 남침례회 소속교회 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담임 목회</a:t>
            </a:r>
            <a:r>
              <a:rPr kumimoji="1" lang="en-US" altLang="ko-KR" sz="2400" dirty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14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r>
              <a:rPr kumimoji="1" lang="en-US" altLang="ko-KR" sz="2400" dirty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미국 </a:t>
            </a:r>
            <a:r>
              <a:rPr kumimoji="1" lang="ko-KR" altLang="en-US" sz="24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노턴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침례신학대학원 </a:t>
            </a:r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</a:t>
            </a:r>
            <a:r>
              <a:rPr kumimoji="1" lang="ko-KR" altLang="en-US" sz="2400" dirty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endParaRPr kumimoji="1" lang="en-US" altLang="ko-KR" sz="24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kumimoji="1"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         </a:t>
            </a:r>
            <a:r>
              <a:rPr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Assistant Dean to Korean Study Program (4</a:t>
            </a:r>
            <a:r>
              <a:rPr lang="ko-KR" altLang="en-US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lang="en-US" altLang="ko-KR" sz="24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kumimoji="1" lang="en-US" altLang="ko-KR" sz="2400" dirty="0" smtClean="0">
              <a:solidFill>
                <a:srgbClr val="0A6E02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dirty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미국 싸우스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웨스트 침례신학대학 시카고 캠퍼스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 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학감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(10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Moody Bible Institute(Th. B, Greek 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전공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Midwestern Baptist Theo. Seminary</a:t>
            </a:r>
            <a:r>
              <a:rPr kumimoji="1" lang="en-US" altLang="ko-KR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(M.Div.)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dirty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400" b="1" i="0" u="none" strike="noStrike" cap="none" normalizeH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Northern Baptist Theo. Seminary(D. Min. </a:t>
            </a:r>
            <a:r>
              <a:rPr kumimoji="1" lang="ko-KR" altLang="en-US" sz="2400" dirty="0" smtClean="0">
                <a:solidFill>
                  <a:srgbClr val="0A6E02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수료</a:t>
            </a:r>
            <a:r>
              <a:rPr kumimoji="1" lang="en-US" altLang="ko-KR" sz="2400" b="1" i="0" u="none" strike="noStrike" cap="none" normalizeH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</a:t>
            </a:r>
            <a:endParaRPr kumimoji="1" lang="ko-KR" altLang="ko-KR" sz="2400" b="1" i="0" u="none" strike="noStrike" cap="none" normalizeH="0" baseline="0" dirty="0" smtClean="0">
              <a:ln>
                <a:noFill/>
              </a:ln>
              <a:solidFill>
                <a:srgbClr val="0A6E02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8.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강사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</a:p>
        </p:txBody>
      </p:sp>
    </p:spTree>
    <p:extLst>
      <p:ext uri="{BB962C8B-B14F-4D97-AF65-F5344CB8AC3E}">
        <p14:creationId xmlns="" xmlns:p14="http://schemas.microsoft.com/office/powerpoint/2010/main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20" y="1071546"/>
            <a:ext cx="8565184" cy="51845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코칭과 관련된 저서</a:t>
            </a:r>
            <a:endParaRPr kumimoji="1" lang="en-US" altLang="ko-K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1.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당신의 교회를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그린오션으로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가게하라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(NCD, 2006, 260.pp)</a:t>
            </a:r>
            <a:endParaRPr kumimoji="1" lang="en-US" altLang="ko-KR" sz="2800" dirty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1" lang="en-US" altLang="ko-KR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당신의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목회를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그린오션으로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가게하라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(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요단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2008, 258.pp)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3.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그린오션 교회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</a:t>
            </a:r>
            <a:r>
              <a:rPr kumimoji="1" lang="en-US" altLang="ko-KR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Nexwave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2013, 406.pp)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4. GO Thrive coaching leader’s Book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(</a:t>
            </a:r>
            <a:r>
              <a:rPr kumimoji="1" lang="en-US" altLang="ko-KR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Nexwave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2013, 190.pp)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5</a:t>
            </a: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코칭</a:t>
            </a:r>
            <a:r>
              <a:rPr kumimoji="1" lang="en-US" altLang="ko-KR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시대</a:t>
            </a:r>
            <a:r>
              <a:rPr kumimoji="1" lang="en-US" altLang="ko-KR" sz="2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(2014, 250.pp) </a:t>
            </a:r>
            <a:r>
              <a:rPr kumimoji="1" lang="ko-KR" altLang="en-US" sz="2800" b="1" i="0" u="none" strike="noStrike" cap="none" normalizeH="0" dirty="0" smtClean="0">
                <a:ln>
                  <a:noFill/>
                </a:ln>
                <a:solidFill>
                  <a:srgbClr val="0A6E02"/>
                </a:solidFill>
                <a:effectLst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여름출판예정</a:t>
            </a:r>
            <a:endParaRPr kumimoji="1" lang="ko-KR" altLang="ko-KR" sz="2800" b="1" i="0" u="none" strike="noStrike" cap="none" normalizeH="0" baseline="0" dirty="0" smtClean="0">
              <a:ln>
                <a:noFill/>
              </a:ln>
              <a:solidFill>
                <a:srgbClr val="0A6E02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8.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강사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(B)</a:t>
            </a:r>
          </a:p>
        </p:txBody>
      </p:sp>
    </p:spTree>
    <p:extLst>
      <p:ext uri="{BB962C8B-B14F-4D97-AF65-F5344CB8AC3E}">
        <p14:creationId xmlns="" xmlns:p14="http://schemas.microsoft.com/office/powerpoint/2010/main" val="2643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7296" y="1142184"/>
            <a:ext cx="8565184" cy="516713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기타 세미나 용 교재 바인드</a:t>
            </a:r>
            <a:endParaRPr kumimoji="1" lang="en-US" altLang="ko-KR" sz="2800" dirty="0" smtClean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514350" marR="0" lvl="0" indent="-5143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교회 개척과 기본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(SBC, 1997, 100.pp) </a:t>
            </a:r>
            <a:endParaRPr kumimoji="1" lang="en-US" altLang="ko-KR" sz="2800" dirty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514350" marR="0" lvl="0" indent="-5143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목회 자산평가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(SBC, 2000, 130.pp) </a:t>
            </a:r>
          </a:p>
          <a:p>
            <a:pPr marL="514350" marR="0" lvl="0" indent="-5143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목회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멘토링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(SBC, 1998, 60.pp)</a:t>
            </a:r>
          </a:p>
          <a:p>
            <a:pPr marL="514350" marR="0" lvl="0" indent="-51435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목회 개발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(SBC, 2001, 180.pp)</a:t>
            </a: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기타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: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제자 양육교재로 </a:t>
            </a:r>
            <a:endParaRPr kumimoji="1" lang="en-US" altLang="ko-KR" sz="2800" dirty="0" smtClean="0">
              <a:solidFill>
                <a:srgbClr val="0033CC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5.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새생명양육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( 220.pp </a:t>
            </a:r>
            <a:r>
              <a:rPr kumimoji="1" lang="ko-KR" altLang="en-US" sz="2800" dirty="0" err="1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바인드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), </a:t>
            </a: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6.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하나님과 동행하는 삶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(180.pp):QT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주교재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  <a:p>
            <a:pPr lvl="0"/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7.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하나님과 동행하는 삶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(390.pp):QT 365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일집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8.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행복한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부부생활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(180.pp)</a:t>
            </a:r>
          </a:p>
          <a:p>
            <a:pPr marR="0" lvl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9. 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예수님의 제자도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(160.pp) 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등 </a:t>
            </a:r>
            <a:r>
              <a:rPr kumimoji="1" lang="en-US" altLang="ko-KR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9</a:t>
            </a:r>
            <a:r>
              <a:rPr kumimoji="1" lang="ko-KR" altLang="en-US" sz="28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권을 집필함</a:t>
            </a:r>
            <a:r>
              <a:rPr kumimoji="1" lang="en-US" altLang="ko-KR" sz="3200" dirty="0" smtClean="0">
                <a:solidFill>
                  <a:srgbClr val="0033CC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</a:t>
            </a:r>
            <a:endParaRPr kumimoji="1" lang="ko-KR" altLang="ko-KR" sz="3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8.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강사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(C)</a:t>
            </a:r>
          </a:p>
        </p:txBody>
      </p:sp>
    </p:spTree>
    <p:extLst>
      <p:ext uri="{BB962C8B-B14F-4D97-AF65-F5344CB8AC3E}">
        <p14:creationId xmlns="" xmlns:p14="http://schemas.microsoft.com/office/powerpoint/2010/main" val="28376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4054475"/>
            <a:ext cx="9144000" cy="669925"/>
          </a:xfrm>
        </p:spPr>
        <p:txBody>
          <a:bodyPr/>
          <a:lstStyle/>
          <a:p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교회 리더 건강진단 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처방</a:t>
            </a:r>
            <a:r>
              <a:rPr lang="ko-KR" altLang="en-US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보고서</a:t>
            </a:r>
            <a:r>
              <a:rPr lang="en-US" altLang="ko-KR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(A)</a:t>
            </a:r>
            <a:endParaRPr lang="ko-KR" altLang="en-US" sz="3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900080" y="4653136"/>
            <a:ext cx="6264696" cy="21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</a:rPr>
              <a:t>GO THRIVE COACHING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11417 S. Belmont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Plainfield IL 60585                jaemssok_4@hotmail.com</a:t>
            </a:r>
          </a:p>
          <a:p>
            <a:pPr marL="0" marR="0" lvl="0" indent="0" algn="r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Office (815)254-7720         www.igomt.com</a:t>
            </a:r>
          </a:p>
          <a:p>
            <a:pPr algn="r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altLang="ko-KR" b="1" kern="0" dirty="0" smtClean="0">
                <a:solidFill>
                  <a:schemeClr val="tx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 Cell    (331)222-6830    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www.gotracking.org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214282" y="4929198"/>
            <a:ext cx="3888432" cy="158417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그림 9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7"/>
            <a:ext cx="2857523" cy="500066"/>
          </a:xfrm>
          <a:prstGeom prst="rect">
            <a:avLst/>
          </a:prstGeom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42" name="_x159670488"/>
          <p:cNvSpPr>
            <a:spLocks noChangeArrowheads="1"/>
          </p:cNvSpPr>
          <p:nvPr/>
        </p:nvSpPr>
        <p:spPr bwMode="auto">
          <a:xfrm>
            <a:off x="500034" y="5072074"/>
            <a:ext cx="3413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대전 </a:t>
            </a:r>
            <a:r>
              <a:rPr kumimoji="1" lang="en-US" altLang="ko-KR" sz="1600" dirty="0" smtClean="0">
                <a:solidFill>
                  <a:srgbClr val="000000"/>
                </a:solidFill>
                <a:latin typeface="맑은 고딕" pitchFamily="50" charset="-127"/>
                <a:cs typeface="굴림" pitchFamily="50" charset="-127"/>
              </a:rPr>
              <a:t>S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교회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(20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명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굴림" pitchFamily="50" charset="-127"/>
                <a:cs typeface="굴림" pitchFamily="50" charset="-127"/>
              </a:rPr>
              <a:t>)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담임 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: OOO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굴림" pitchFamily="50" charset="-127"/>
                <a:cs typeface="굴림" pitchFamily="50" charset="-127"/>
              </a:rPr>
              <a:t>목사</a:t>
            </a:r>
            <a:endParaRPr kumimoji="1" 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1441" name="_x159671128"/>
          <p:cNvSpPr>
            <a:spLocks noChangeArrowheads="1"/>
          </p:cNvSpPr>
          <p:nvPr/>
        </p:nvSpPr>
        <p:spPr bwMode="auto">
          <a:xfrm>
            <a:off x="357158" y="5572140"/>
            <a:ext cx="3951287" cy="8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실시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제 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 교회 건강 진단일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예정</a:t>
            </a:r>
            <a:r>
              <a:rPr kumimoji="1" lang="ko-KR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: 201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년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월 </a:t>
            </a:r>
            <a:r>
              <a:rPr kumimoji="1" lang="en-US" altLang="ko-KR" sz="1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</a:t>
            </a: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</a:t>
            </a:r>
            <a:endParaRPr kumimoji="1" 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14" name="그림 13" descr="사본 -교회리더-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1820" y="172086"/>
            <a:ext cx="3742976" cy="37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499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112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비교 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601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1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2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9200"/>
            <a:ext cx="9180000" cy="54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026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7013"/>
            <a:ext cx="8281168" cy="609600"/>
          </a:xfrm>
          <a:solidFill>
            <a:srgbClr val="00B0F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개인과 교회의 건강상태 영역별 비교그래프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571472" y="1285861"/>
            <a:ext cx="8072494" cy="5214975"/>
            <a:chOff x="0" y="-503732"/>
            <a:chExt cx="4831431" cy="3701878"/>
          </a:xfrm>
        </p:grpSpPr>
        <p:graphicFrame>
          <p:nvGraphicFramePr>
            <p:cNvPr id="12" name="차트 11"/>
            <p:cNvGraphicFramePr>
              <a:graphicFrameLocks/>
            </p:cNvGraphicFramePr>
            <p:nvPr/>
          </p:nvGraphicFramePr>
          <p:xfrm>
            <a:off x="0" y="-453021"/>
            <a:ext cx="2364456" cy="36416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3" name="차트 12"/>
            <p:cNvGraphicFramePr>
              <a:graphicFrameLocks/>
            </p:cNvGraphicFramePr>
            <p:nvPr/>
          </p:nvGraphicFramePr>
          <p:xfrm>
            <a:off x="2466975" y="-503732"/>
            <a:ext cx="2364456" cy="3701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42689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14282" y="1052737"/>
            <a:ext cx="8640763" cy="559097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시작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일명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: GO Thrive coaching)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은 미국 남침례회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(SBC)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Everett Anthony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박사가 시작하여  교회전략 컨설트인 석정문목사와 북미선교부 한인전략팀에 의해 재 개발된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목회 코칭 전문 프로그램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2)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현재 시카고를 본부로 미국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캐나다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한국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중국등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개 지역에서 교파를 초월하여 목회자들을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위한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그룹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(group)&gt;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및 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개별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(individual)&gt;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코칭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이 진행 중입니다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3)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목회 코칭과 관련된 교재는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권이 발행되었으며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 2014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년 여름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번째 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코칭 시대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(coaching gen)”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 발행됩니다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 코칭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(GO Thrive coaching) &lt;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최고 전략 목회 코칭 세미나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 에 참여하셔서 건강한  목회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건강한 교회에 대한 자신감을 가져 보세요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3728" y="188640"/>
            <a:ext cx="511256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시작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424168" cy="896938"/>
          </a:xfrm>
          <a:solidFill>
            <a:srgbClr val="FF00FF"/>
          </a:solidFill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신앙년수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십일조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불신자 친구 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기도시간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비교 그래프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7"/>
          <p:cNvGrpSpPr>
            <a:grpSpLocks/>
          </p:cNvGrpSpPr>
          <p:nvPr/>
        </p:nvGrpSpPr>
        <p:grpSpPr bwMode="auto">
          <a:xfrm>
            <a:off x="-109537" y="1824037"/>
            <a:ext cx="9363073" cy="4748235"/>
            <a:chOff x="0" y="0"/>
            <a:chExt cx="9972675" cy="4305300"/>
          </a:xfrm>
        </p:grpSpPr>
        <p:graphicFrame>
          <p:nvGraphicFramePr>
            <p:cNvPr id="19" name="차트 18"/>
            <p:cNvGraphicFramePr>
              <a:graphicFrameLocks/>
            </p:cNvGraphicFramePr>
            <p:nvPr/>
          </p:nvGraphicFramePr>
          <p:xfrm>
            <a:off x="4895850" y="9525"/>
            <a:ext cx="249555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0" name="차트 19"/>
            <p:cNvGraphicFramePr>
              <a:graphicFrameLocks/>
            </p:cNvGraphicFramePr>
            <p:nvPr/>
          </p:nvGraphicFramePr>
          <p:xfrm>
            <a:off x="2486025" y="9525"/>
            <a:ext cx="23241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1" name="차트 20"/>
            <p:cNvGraphicFramePr>
              <a:graphicFrameLocks/>
            </p:cNvGraphicFramePr>
            <p:nvPr/>
          </p:nvGraphicFramePr>
          <p:xfrm>
            <a:off x="7448550" y="0"/>
            <a:ext cx="2524125" cy="428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2" name="차트 21"/>
            <p:cNvGraphicFramePr>
              <a:graphicFrameLocks/>
            </p:cNvGraphicFramePr>
            <p:nvPr/>
          </p:nvGraphicFramePr>
          <p:xfrm>
            <a:off x="0" y="19050"/>
            <a:ext cx="2409825" cy="428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40618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신앙의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4C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별 방사형 그래프 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0"/>
          <p:cNvGrpSpPr>
            <a:grpSpLocks/>
          </p:cNvGrpSpPr>
          <p:nvPr/>
        </p:nvGrpSpPr>
        <p:grpSpPr bwMode="auto">
          <a:xfrm>
            <a:off x="285720" y="1643050"/>
            <a:ext cx="8501122" cy="5214950"/>
            <a:chOff x="-604867" y="600063"/>
            <a:chExt cx="8501123" cy="5214951"/>
          </a:xfrm>
        </p:grpSpPr>
        <p:graphicFrame>
          <p:nvGraphicFramePr>
            <p:cNvPr id="12" name="차트 11"/>
            <p:cNvGraphicFramePr>
              <a:graphicFrameLocks/>
            </p:cNvGraphicFramePr>
            <p:nvPr/>
          </p:nvGraphicFramePr>
          <p:xfrm>
            <a:off x="-604867" y="600063"/>
            <a:ext cx="8501123" cy="5214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54"/>
            <p:cNvSpPr txBox="1"/>
            <p:nvPr/>
          </p:nvSpPr>
          <p:spPr>
            <a:xfrm>
              <a:off x="-33363" y="2743203"/>
              <a:ext cx="2085975" cy="47625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D.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능력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(competency 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5610240" y="2738444"/>
              <a:ext cx="1828800" cy="504825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B.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성품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(Character)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5" name="TextBox 56"/>
            <p:cNvSpPr txBox="1"/>
            <p:nvPr/>
          </p:nvSpPr>
          <p:spPr>
            <a:xfrm>
              <a:off x="2895595" y="742939"/>
              <a:ext cx="2057400" cy="43815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A.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부르심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(Calling)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16" name="TextBox 57"/>
            <p:cNvSpPr txBox="1"/>
            <p:nvPr/>
          </p:nvSpPr>
          <p:spPr>
            <a:xfrm>
              <a:off x="2681281" y="5291162"/>
              <a:ext cx="2276475" cy="38100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C.</a:t>
              </a:r>
              <a:r>
                <a: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공동체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rPr>
                <a:t>(Community)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278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195262" y="1009671"/>
            <a:ext cx="8753475" cy="5562601"/>
            <a:chOff x="0" y="0"/>
            <a:chExt cx="8505826" cy="5022266"/>
          </a:xfrm>
        </p:grpSpPr>
        <p:graphicFrame>
          <p:nvGraphicFramePr>
            <p:cNvPr id="15" name="차트 14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TextBox 11"/>
            <p:cNvSpPr txBox="1"/>
            <p:nvPr/>
          </p:nvSpPr>
          <p:spPr bwMode="auto">
            <a:xfrm>
              <a:off x="9256" y="0"/>
              <a:ext cx="2073237" cy="36119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A.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부르심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(Calling)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7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195262" y="1019161"/>
            <a:ext cx="8753475" cy="5624549"/>
            <a:chOff x="0" y="95908"/>
            <a:chExt cx="8505826" cy="4926358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17"/>
            <p:cNvSpPr txBox="1"/>
            <p:nvPr/>
          </p:nvSpPr>
          <p:spPr bwMode="auto">
            <a:xfrm>
              <a:off x="9256" y="95908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B.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성품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(Character)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21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-3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142844" y="1000107"/>
            <a:ext cx="8805893" cy="5643602"/>
            <a:chOff x="-50935" y="79220"/>
            <a:chExt cx="8556761" cy="4943046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20"/>
            <p:cNvSpPr txBox="1"/>
            <p:nvPr/>
          </p:nvSpPr>
          <p:spPr bwMode="auto">
            <a:xfrm>
              <a:off x="-50935" y="79220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C.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공동체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(Community)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078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주제별 건강상태 비교 그래프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-4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214282" y="1000107"/>
            <a:ext cx="8753475" cy="5643602"/>
            <a:chOff x="0" y="79220"/>
            <a:chExt cx="8505826" cy="4943046"/>
          </a:xfrm>
        </p:grpSpPr>
        <p:graphicFrame>
          <p:nvGraphicFramePr>
            <p:cNvPr id="16" name="차트 15"/>
            <p:cNvGraphicFramePr>
              <a:graphicFrameLocks/>
            </p:cNvGraphicFramePr>
            <p:nvPr/>
          </p:nvGraphicFramePr>
          <p:xfrm>
            <a:off x="0" y="361951"/>
            <a:ext cx="8505826" cy="4660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23"/>
            <p:cNvSpPr txBox="1"/>
            <p:nvPr/>
          </p:nvSpPr>
          <p:spPr bwMode="auto">
            <a:xfrm>
              <a:off x="0" y="79220"/>
              <a:ext cx="2073237" cy="358733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D.</a:t>
              </a:r>
              <a:r>
                <a:rPr kumimoji="0" lang="ko-KR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능력</a:t>
              </a:r>
              <a:r>
                <a:rPr kumimoji="0" lang="en-US" alt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(competency 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794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비전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094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핵심가치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2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1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전략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385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주민이해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23528" y="24970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95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85720" y="1171249"/>
            <a:ext cx="8640763" cy="5472461"/>
          </a:xfrm>
          <a:solidFill>
            <a:srgbClr val="FFFF00"/>
          </a:solidFill>
          <a:ln>
            <a:solidFill>
              <a:srgbClr val="86041A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설명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오늘날 이 시대의 목회자는 자꾸 앞으로만 나아가려고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그러나 한 발자국 뒤로 물러서서 자신의 </a:t>
            </a:r>
            <a:r>
              <a:rPr lang="ko-KR" altLang="en-US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목회를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성찰하는 </a:t>
            </a:r>
            <a:r>
              <a:rPr lang="ko-KR" altLang="en-US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기회를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가져보십시오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2)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목회 성찰은 목회자와 교회의 건강을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진단하고</a:t>
            </a:r>
            <a:r>
              <a:rPr lang="ko-KR" altLang="en-US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평가하는 시간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3)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진단과 평가 후 새 방향을 설정하기 위해 교회 리더들과 함께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공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공감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공유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공인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으로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목표와 실행전략을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세웁니다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4)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세워진 목표와 실행전략은 목회자와 교회 리더들만이 할수 없습니다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전문 코치의 개별적인 코칭을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받아야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삽겹줄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교회리더들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전문코치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은 끊어지지 않습니다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 5) 1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년이 지나면서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성과 진단과 평가를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통해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새로운 목표와 실행전략을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세워 가야 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이것을 그림으로 그려봅니다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5696" y="188640"/>
            <a:ext cx="576064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설명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전도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75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인간관계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601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영성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7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742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8.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인격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9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39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9.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예배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38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핵심역량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7588"/>
            <a:ext cx="9144000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03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지도력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96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비교 그래프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12.</a:t>
            </a:r>
            <a:r>
              <a:rPr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사역</a:t>
            </a:r>
            <a:endParaRPr lang="ko-KR" altLang="en-US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5050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81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개발점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1" name="Chart 1"/>
          <p:cNvGraphicFramePr>
            <a:graphicFrameLocks/>
          </p:cNvGraphicFramePr>
          <p:nvPr/>
        </p:nvGraphicFramePr>
        <p:xfrm>
          <a:off x="185737" y="1010236"/>
          <a:ext cx="8772525" cy="549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그룹 72"/>
          <p:cNvGrpSpPr/>
          <p:nvPr/>
        </p:nvGrpSpPr>
        <p:grpSpPr>
          <a:xfrm>
            <a:off x="4929190" y="1928802"/>
            <a:ext cx="3495675" cy="967157"/>
            <a:chOff x="4786314" y="3214686"/>
            <a:chExt cx="3495675" cy="967157"/>
          </a:xfrm>
        </p:grpSpPr>
        <p:sp>
          <p:nvSpPr>
            <p:cNvPr id="74" name="TextBox 89"/>
            <p:cNvSpPr txBox="1"/>
            <p:nvPr/>
          </p:nvSpPr>
          <p:spPr bwMode="auto">
            <a:xfrm>
              <a:off x="4786314" y="3214686"/>
              <a:ext cx="3495675" cy="967157"/>
            </a:xfrm>
            <a:prstGeom prst="rect">
              <a:avLst/>
            </a:prstGeom>
            <a:solidFill>
              <a:srgbClr val="FFFFEB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비전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5)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9)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예배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핵심가치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6)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인간관계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10)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핵심역량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3)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전략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7)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영성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리더십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4)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주민이해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8)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인격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사역</a:t>
              </a:r>
            </a:p>
          </p:txBody>
        </p:sp>
        <p:sp>
          <p:nvSpPr>
            <p:cNvPr id="75" name="직사각형 74"/>
            <p:cNvSpPr/>
            <p:nvPr/>
          </p:nvSpPr>
          <p:spPr bwMode="auto">
            <a:xfrm>
              <a:off x="4862515" y="3302609"/>
              <a:ext cx="161925" cy="13677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6" name="직사각형 75"/>
            <p:cNvSpPr/>
            <p:nvPr/>
          </p:nvSpPr>
          <p:spPr bwMode="auto">
            <a:xfrm>
              <a:off x="4862515" y="3517532"/>
              <a:ext cx="161925" cy="13677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7" name="직사각형 76"/>
            <p:cNvSpPr/>
            <p:nvPr/>
          </p:nvSpPr>
          <p:spPr bwMode="auto">
            <a:xfrm>
              <a:off x="4862515" y="3750632"/>
              <a:ext cx="161925" cy="136770"/>
            </a:xfrm>
            <a:prstGeom prst="rect">
              <a:avLst/>
            </a:prstGeom>
            <a:solidFill>
              <a:srgbClr val="FF66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8" name="직사각형 77"/>
            <p:cNvSpPr/>
            <p:nvPr/>
          </p:nvSpPr>
          <p:spPr bwMode="auto">
            <a:xfrm>
              <a:off x="4862515" y="3983923"/>
              <a:ext cx="161925" cy="13677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79" name="직사각형 78"/>
            <p:cNvSpPr/>
            <p:nvPr/>
          </p:nvSpPr>
          <p:spPr bwMode="auto">
            <a:xfrm>
              <a:off x="6072189" y="3302609"/>
              <a:ext cx="171450" cy="136770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0" name="직사각형 79"/>
            <p:cNvSpPr/>
            <p:nvPr/>
          </p:nvSpPr>
          <p:spPr bwMode="auto">
            <a:xfrm>
              <a:off x="6072189" y="3527302"/>
              <a:ext cx="171450" cy="13677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1" name="직사각형 80"/>
            <p:cNvSpPr/>
            <p:nvPr/>
          </p:nvSpPr>
          <p:spPr bwMode="auto">
            <a:xfrm>
              <a:off x="6072189" y="3751995"/>
              <a:ext cx="171450" cy="13677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2" name="직사각형 81"/>
            <p:cNvSpPr/>
            <p:nvPr/>
          </p:nvSpPr>
          <p:spPr bwMode="auto">
            <a:xfrm>
              <a:off x="6072189" y="3979815"/>
              <a:ext cx="171450" cy="13677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3" name="직사각형 82"/>
            <p:cNvSpPr/>
            <p:nvPr/>
          </p:nvSpPr>
          <p:spPr bwMode="auto">
            <a:xfrm>
              <a:off x="7224715" y="3312378"/>
              <a:ext cx="161925" cy="13677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 bwMode="auto">
            <a:xfrm>
              <a:off x="7224715" y="3527302"/>
              <a:ext cx="161925" cy="13677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5" name="직사각형 84"/>
            <p:cNvSpPr/>
            <p:nvPr/>
          </p:nvSpPr>
          <p:spPr bwMode="auto">
            <a:xfrm>
              <a:off x="7224715" y="3741054"/>
              <a:ext cx="161925" cy="13677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6" name="직사각형 85"/>
            <p:cNvSpPr/>
            <p:nvPr/>
          </p:nvSpPr>
          <p:spPr bwMode="auto">
            <a:xfrm>
              <a:off x="7224714" y="3970046"/>
              <a:ext cx="161925" cy="13677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3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614362"/>
            <a:ext cx="8686800" cy="5629275"/>
            <a:chOff x="0" y="0"/>
            <a:chExt cx="7598563" cy="4796550"/>
          </a:xfrm>
        </p:grpSpPr>
        <p:graphicFrame>
          <p:nvGraphicFramePr>
            <p:cNvPr id="69" name="Chart 1"/>
            <p:cNvGraphicFramePr>
              <a:graphicFrameLocks/>
            </p:cNvGraphicFramePr>
            <p:nvPr/>
          </p:nvGraphicFramePr>
          <p:xfrm>
            <a:off x="16663" y="300751"/>
            <a:ext cx="7581900" cy="44957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0" name="TextBox 3"/>
            <p:cNvSpPr txBox="1"/>
            <p:nvPr/>
          </p:nvSpPr>
          <p:spPr>
            <a:xfrm>
              <a:off x="0" y="0"/>
              <a:ext cx="1949631" cy="292176"/>
            </a:xfrm>
            <a:prstGeom prst="rect">
              <a:avLst/>
            </a:prstGeom>
            <a:solidFill>
              <a:srgbClr val="4F81BD"/>
            </a:soli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강   점</a:t>
              </a: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(12</a:t>
              </a:r>
              <a:r>
                <a:rPr kumimoji="0" lang="ko-KR" alt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가지</a:t>
              </a:r>
              <a:r>
                <a:rPr kumimoji="0" lang="en-US" altLang="ko-K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조선일보명조" pitchFamily="18" charset="-127"/>
                </a:rPr>
                <a:t>)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조선일보명조" pitchFamily="18" charset="-127"/>
              </a:endParaRPr>
            </a:p>
          </p:txBody>
        </p: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강점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(12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가지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그래프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19"/>
          <p:cNvGrpSpPr/>
          <p:nvPr/>
        </p:nvGrpSpPr>
        <p:grpSpPr>
          <a:xfrm>
            <a:off x="4786314" y="3214686"/>
            <a:ext cx="3495675" cy="967157"/>
            <a:chOff x="4786314" y="3214686"/>
            <a:chExt cx="3495675" cy="967157"/>
          </a:xfrm>
        </p:grpSpPr>
        <p:sp>
          <p:nvSpPr>
            <p:cNvPr id="43" name="TextBox 89"/>
            <p:cNvSpPr txBox="1"/>
            <p:nvPr/>
          </p:nvSpPr>
          <p:spPr bwMode="auto">
            <a:xfrm>
              <a:off x="4786314" y="3214686"/>
              <a:ext cx="3495675" cy="967157"/>
            </a:xfrm>
            <a:prstGeom prst="rect">
              <a:avLst/>
            </a:prstGeom>
            <a:solidFill>
              <a:srgbClr val="FFFFEB"/>
            </a:soli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비전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5)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전도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9)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예배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핵심가치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6)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인간관계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10)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핵심역량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3)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전략 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7)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영성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11)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리더십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     4)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주민이해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8)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인격                          </a:t>
              </a:r>
              <a:r>
                <a:rPr kumimoji="0" lang="en-US" altLang="ko-KR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12)</a:t>
              </a:r>
              <a:r>
                <a:rPr kumimoji="0" lang="ko-KR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HY각헤드라인M" pitchFamily="18" charset="-127"/>
                  <a:ea typeface="HY각헤드라인M" pitchFamily="18" charset="-127"/>
                  <a:cs typeface="조선일보명조" pitchFamily="18" charset="-127"/>
                </a:rPr>
                <a:t>사역</a:t>
              </a:r>
            </a:p>
          </p:txBody>
        </p:sp>
        <p:sp>
          <p:nvSpPr>
            <p:cNvPr id="44" name="직사각형 43"/>
            <p:cNvSpPr/>
            <p:nvPr/>
          </p:nvSpPr>
          <p:spPr bwMode="auto">
            <a:xfrm>
              <a:off x="4862515" y="3302609"/>
              <a:ext cx="161925" cy="136770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4862515" y="3517532"/>
              <a:ext cx="161925" cy="13677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4862515" y="3750632"/>
              <a:ext cx="161925" cy="136770"/>
            </a:xfrm>
            <a:prstGeom prst="rect">
              <a:avLst/>
            </a:prstGeom>
            <a:solidFill>
              <a:srgbClr val="FF66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4862515" y="3983923"/>
              <a:ext cx="161925" cy="13677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6072189" y="3302609"/>
              <a:ext cx="171450" cy="136770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6072189" y="3527302"/>
              <a:ext cx="171450" cy="136770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6072189" y="3751995"/>
              <a:ext cx="171450" cy="13677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6072189" y="3979815"/>
              <a:ext cx="171450" cy="13677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7224715" y="3312378"/>
              <a:ext cx="161925" cy="136770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7224715" y="3527302"/>
              <a:ext cx="161925" cy="13677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7224715" y="3741054"/>
              <a:ext cx="161925" cy="13677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5" name="직사각형 54"/>
            <p:cNvSpPr/>
            <p:nvPr/>
          </p:nvSpPr>
          <p:spPr bwMode="auto">
            <a:xfrm>
              <a:off x="7224714" y="3970046"/>
              <a:ext cx="161925" cy="13677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687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717032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140968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rot="16200000" flipV="1">
            <a:off x="2671768" y="3529032"/>
            <a:ext cx="3513572" cy="1140"/>
          </a:xfrm>
          <a:prstGeom prst="straightConnector1">
            <a:avLst/>
          </a:prstGeom>
          <a:ln w="127000">
            <a:solidFill>
              <a:srgbClr val="86041A"/>
            </a:solidFill>
            <a:prstDash val="dash"/>
            <a:bevel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15816" y="1124744"/>
            <a:ext cx="3168352" cy="584775"/>
          </a:xfrm>
          <a:prstGeom prst="rect">
            <a:avLst/>
          </a:prstGeom>
          <a:solidFill>
            <a:srgbClr val="0099FF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목회자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3200" dirty="0" err="1" smtClean="0">
                <a:latin typeface="HY강B" pitchFamily="18" charset="-127"/>
                <a:ea typeface="HY강B" pitchFamily="18" charset="-127"/>
              </a:rPr>
              <a:t>Coachee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286116" y="5429264"/>
            <a:ext cx="2520280" cy="1077218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전문코치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(Pro -Coach)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4365104"/>
            <a:ext cx="1872208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진단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평가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87824" y="2967335"/>
            <a:ext cx="2736304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목회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성찰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의 기회 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75656" y="188640"/>
            <a:ext cx="597666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설명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68144" y="5190291"/>
            <a:ext cx="3168352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비전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핵심가치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실행전략기획안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설정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56176" y="5991671"/>
            <a:ext cx="2376264" cy="46166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진단보고서기초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84168" y="2564904"/>
            <a:ext cx="194421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실행전략팀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99792" y="4005064"/>
            <a:ext cx="3240360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실행전략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작성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68344" y="3140968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16216" y="4407495"/>
            <a:ext cx="2520280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24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성과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진단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평가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59632" y="2492897"/>
            <a:ext cx="1512168" cy="830997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개별 코칭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(1</a:t>
            </a:r>
            <a:r>
              <a:rPr lang="ko-KR" altLang="en-US" sz="24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년간</a:t>
            </a:r>
            <a:r>
              <a:rPr lang="en-US" altLang="ko-KR" sz="24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843808" y="2564904"/>
            <a:ext cx="3096344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목코칭세미나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(4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박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5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400" dirty="0" smtClean="0">
              <a:solidFill>
                <a:srgbClr val="FF33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80112" y="1700808"/>
            <a:ext cx="338437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박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일씩하면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차례함</a:t>
            </a:r>
            <a:endParaRPr lang="en-US" altLang="ko-KR" sz="2400" dirty="0" smtClean="0">
              <a:solidFill>
                <a:srgbClr val="FF3300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4932040" y="2204864"/>
            <a:ext cx="1512168" cy="360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1907704" y="3356992"/>
            <a:ext cx="1368152" cy="2880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21" idx="2"/>
          </p:cNvCxnSpPr>
          <p:nvPr/>
        </p:nvCxnSpPr>
        <p:spPr bwMode="auto">
          <a:xfrm flipV="1">
            <a:off x="5292080" y="3026569"/>
            <a:ext cx="1764196" cy="9784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932040" y="4509120"/>
            <a:ext cx="1800200" cy="7200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2600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6" grpId="0" animBg="1"/>
      <p:bldP spid="14" grpId="0" animBg="1"/>
      <p:bldP spid="31" grpId="0" animBg="1"/>
      <p:bldP spid="18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30" grpId="0" animBg="1"/>
      <p:bldP spid="34" grpId="0" animBg="1"/>
      <p:bldP spid="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2420938"/>
            <a:ext cx="8496944" cy="720725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교회 건강 진단 </a:t>
            </a:r>
            <a:r>
              <a:rPr lang="ko-KR" altLang="en-US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ko-KR" altLang="en-US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처방</a:t>
            </a:r>
            <a:r>
              <a:rPr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보고서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B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23520" y="5201816"/>
            <a:ext cx="4320480" cy="1656184"/>
          </a:xfrm>
          <a:ln>
            <a:noFill/>
          </a:ln>
        </p:spPr>
        <p:txBody>
          <a:bodyPr/>
          <a:lstStyle/>
          <a:p>
            <a:pPr algn="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charset="-127"/>
              </a:rPr>
              <a:t>GO THRIVE COACHING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11417 S. Belmont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Plainfield IL 60585                thrivecoaching@hotmail.com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Office (815)254-7720         www.igomt.com</a:t>
            </a:r>
          </a:p>
          <a:p>
            <a:pPr algn="r"/>
            <a:r>
              <a:rPr lang="en-US" altLang="ko-KR" sz="1400" b="1" dirty="0" smtClean="0">
                <a:solidFill>
                  <a:schemeClr val="bg1"/>
                </a:solidFill>
                <a:ea typeface="굴림" charset="-127"/>
              </a:rPr>
              <a:t>    Cell    (630)280-0710  www.gotracking.org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51520" y="3429000"/>
            <a:ext cx="4536504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en-US" altLang="ko-KR" sz="2000" kern="0" dirty="0" smtClean="0">
                <a:solidFill>
                  <a:srgbClr val="DDB163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ko-KR" altLang="en-US" sz="2000" kern="0" dirty="0" smtClean="0">
                <a:solidFill>
                  <a:srgbClr val="DDB163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교회</a:t>
            </a:r>
            <a:endParaRPr lang="en-US" altLang="ko-KR" sz="2000" kern="0" dirty="0">
              <a:solidFill>
                <a:srgbClr val="DDB163">
                  <a:lumMod val="50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 descr="greeenoce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6899" y="78057"/>
            <a:ext cx="1179532" cy="1234500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85720" y="4214818"/>
            <a:ext cx="5214974" cy="121444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: 2011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실시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) : 2013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년  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1802BE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  <a:p>
            <a:pPr algn="ctr">
              <a:spcBef>
                <a:spcPct val="20000"/>
              </a:spcBef>
              <a:buClr>
                <a:srgbClr val="666633"/>
              </a:buClr>
              <a:defRPr/>
            </a:pP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차 교회 건강 진단일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) : 2014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년  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 kern="0" dirty="0" smtClean="0">
                <a:solidFill>
                  <a:srgbClr val="0033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</a:p>
        </p:txBody>
      </p:sp>
      <p:pic>
        <p:nvPicPr>
          <p:cNvPr id="10" name="그림 9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3643306" cy="8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4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3732" name="내용 개체 틀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886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800" b="1" dirty="0" err="1" smtClean="0">
                <a:latin typeface="HY견고딕" pitchFamily="18" charset="-127"/>
                <a:ea typeface="HY견고딕" pitchFamily="18" charset="-127"/>
              </a:rPr>
              <a:t>사역자를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세우는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지도력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          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(Empowering Leadership)</a:t>
            </a:r>
            <a:endParaRPr lang="en-US" altLang="ko-KR" sz="2800" b="1" dirty="0" smtClean="0">
              <a:solidFill>
                <a:srgbClr val="0099FF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은사 중심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(Gift Based          Ministry)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3.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열정적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영성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(Passionate         Spirituality)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효율적인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구조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(Effective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Structure)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9906" y="1412776"/>
            <a:ext cx="7548563" cy="571500"/>
          </a:xfrm>
          <a:prstGeom prst="rect">
            <a:avLst/>
          </a:prstGeom>
          <a:solidFill>
            <a:srgbClr val="FFC000"/>
          </a:solidFill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교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회 </a:t>
            </a: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건강 진단과 </a:t>
            </a:r>
            <a:r>
              <a:rPr lang="en-US" altLang="ko-K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가지 </a:t>
            </a:r>
            <a:r>
              <a:rPr lang="ko-KR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요인</a:t>
            </a:r>
            <a:endParaRPr lang="en-US" altLang="ko-KR" sz="3200" b="1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3734" name="_x96157384" descr="EMB00001334a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338" y="2204864"/>
            <a:ext cx="1846262" cy="279499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컨설팅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-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진단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1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4756" name="내용 개체 틀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934"/>
          </a:xfrm>
          <a:solidFill>
            <a:srgbClr val="FFFF00"/>
          </a:solidFill>
        </p:spPr>
        <p:txBody>
          <a:bodyPr/>
          <a:lstStyle/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800" b="1" dirty="0" err="1" smtClean="0">
                <a:latin typeface="HY견고딕" pitchFamily="18" charset="-127"/>
                <a:ea typeface="HY견고딕" pitchFamily="18" charset="-127"/>
              </a:rPr>
              <a:t>영감있는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(Inspiring                    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Worship)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전인적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소그룹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(Holistic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Small         Group)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필요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중심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전도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(Need Based        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Evangelism)</a:t>
            </a:r>
          </a:p>
          <a:p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8.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사랑의 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관계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(Loving </a:t>
            </a:r>
            <a:r>
              <a:rPr lang="en-US" altLang="ko-KR" sz="28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Relationship)</a:t>
            </a:r>
          </a:p>
        </p:txBody>
      </p:sp>
      <p:pic>
        <p:nvPicPr>
          <p:cNvPr id="74757" name="_x96157384" descr="EMB00001334a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8288" y="1628800"/>
            <a:ext cx="1846262" cy="26495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7" name="그림 6" descr="로고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8" name="그림 7" descr="로고UND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컨설팅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-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진단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8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요인 별 </a:t>
            </a:r>
            <a:r>
              <a:rPr lang="ko-KR" altLang="en-US" sz="3200" dirty="0">
                <a:latin typeface="맑은 고딕" pitchFamily="50" charset="-127"/>
                <a:ea typeface="맑은 고딕" pitchFamily="50" charset="-127"/>
              </a:rPr>
              <a:t>정의와 의미 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0" y="1484784"/>
          <a:ext cx="9144000" cy="4968552"/>
        </p:xfrm>
        <a:graphic>
          <a:graphicData uri="http://schemas.openxmlformats.org/drawingml/2006/table">
            <a:tbl>
              <a:tblPr/>
              <a:tblGrid>
                <a:gridCol w="1296550"/>
                <a:gridCol w="3333089"/>
                <a:gridCol w="1373399"/>
                <a:gridCol w="3140962"/>
              </a:tblGrid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사역자를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세우는 지도력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목회자 혼자 일인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다역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하지 않고 평신도들을 여러 분야에 세워 모든 성도들을 일하게 하는 지도력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5.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영감있는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예배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살아 있는 예배로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마음을 감동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감화시키고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실제적인 삶의 문제를 해결해 주는 예배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은사중심 사역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성도들의 은사가 발견되어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은사에 맞게 배치되고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그들이 가진 은사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 효과적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능률적으로 발휘되는 사역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전인적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소그룹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성도들을 세포조직으로 공동체를 만들고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서로 섬기며 기쁨을 나누고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삶의 아픔과 괴로움 도 치유하도록 돕는 모임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열정적 영성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성도들이 개인적으로 하나님을 만나는 체험을 통해 변화 받고 예수님의 인격을 닮아 주위 사람들에게 끼치는 영향력 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필요중심 전도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교회가 속해 있는 사회를 알고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속에 있는 사람들의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육적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지적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영적필요를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채워 주는 관계를 통해 이루어지는 전도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1790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기능적 구조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교회형편과 시스템에 맞게 조직되고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각 부서가 책임감을 가지고 능률을 최대한 발휘하는 창조적이며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시대에 민감한 구조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 marR="21717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사랑의 관계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27000" marR="1270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교회를 사랑의 공동체로 만들고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그 사랑이 교회 내부 뿐 아니라 외부까지 열기를 전달시키는 영적 관계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270" marR="64270" marT="32135" marB="321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147" name="_x104963240" descr="EMB000002aca6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5" y="1524286"/>
            <a:ext cx="972000" cy="1154083"/>
          </a:xfrm>
          <a:prstGeom prst="rect">
            <a:avLst/>
          </a:prstGeom>
          <a:noFill/>
        </p:spPr>
      </p:pic>
      <p:pic>
        <p:nvPicPr>
          <p:cNvPr id="48146" name="_x105098816" descr="EMB000002aca6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473" y="1516949"/>
            <a:ext cx="1044000" cy="1173422"/>
          </a:xfrm>
          <a:prstGeom prst="rect">
            <a:avLst/>
          </a:prstGeom>
          <a:noFill/>
        </p:spPr>
      </p:pic>
      <p:pic>
        <p:nvPicPr>
          <p:cNvPr id="48145" name="_x105044904" descr="EMB000002aca66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14" y="2759573"/>
            <a:ext cx="972000" cy="1154083"/>
          </a:xfrm>
          <a:prstGeom prst="rect">
            <a:avLst/>
          </a:prstGeom>
          <a:noFill/>
        </p:spPr>
      </p:pic>
      <p:pic>
        <p:nvPicPr>
          <p:cNvPr id="48143" name="_x105053256" descr="EMB000002aca66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63" y="3987524"/>
            <a:ext cx="972000" cy="1154083"/>
          </a:xfrm>
          <a:prstGeom prst="rect">
            <a:avLst/>
          </a:prstGeom>
          <a:noFill/>
        </p:spPr>
      </p:pic>
      <p:pic>
        <p:nvPicPr>
          <p:cNvPr id="48142" name="_x105055096" descr="EMB000002aca6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2528" y="3983709"/>
            <a:ext cx="972000" cy="1154083"/>
          </a:xfrm>
          <a:prstGeom prst="rect">
            <a:avLst/>
          </a:prstGeom>
          <a:noFill/>
        </p:spPr>
      </p:pic>
      <p:pic>
        <p:nvPicPr>
          <p:cNvPr id="48141" name="_x105056856" descr="EMB000002aca6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412" y="5232347"/>
            <a:ext cx="972000" cy="1154083"/>
          </a:xfrm>
          <a:prstGeom prst="rect">
            <a:avLst/>
          </a:prstGeom>
          <a:noFill/>
        </p:spPr>
      </p:pic>
      <p:pic>
        <p:nvPicPr>
          <p:cNvPr id="48140" name="_x105078096" descr="EMB000002aca6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2628" y="5218049"/>
            <a:ext cx="1008000" cy="1196827"/>
          </a:xfrm>
          <a:prstGeom prst="rect">
            <a:avLst/>
          </a:prstGeom>
          <a:noFill/>
        </p:spPr>
      </p:pic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48144" name="_x105046904" descr="EMB000002aca66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2424" y="2746187"/>
            <a:ext cx="972000" cy="1168270"/>
          </a:xfrm>
          <a:prstGeom prst="rect">
            <a:avLst/>
          </a:prstGeom>
          <a:noFill/>
        </p:spPr>
      </p:pic>
      <p:pic>
        <p:nvPicPr>
          <p:cNvPr id="17" name="그림 16" descr="Thrive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9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주제별 비교표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92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9200"/>
            <a:ext cx="9144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053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4756"/>
            <a:ext cx="7848600" cy="609600"/>
          </a:xfrm>
        </p:spPr>
        <p:txBody>
          <a:bodyPr/>
          <a:lstStyle/>
          <a:p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교회의 십일조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신앙년수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불신자 친구 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기도시간 비교 그래프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11" name="그림 10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  <p:grpSp>
        <p:nvGrpSpPr>
          <p:cNvPr id="2" name="그룹 19"/>
          <p:cNvGrpSpPr/>
          <p:nvPr/>
        </p:nvGrpSpPr>
        <p:grpSpPr>
          <a:xfrm>
            <a:off x="0" y="928670"/>
            <a:ext cx="9144000" cy="5538799"/>
            <a:chOff x="-2128837" y="1219182"/>
            <a:chExt cx="9144000" cy="5538799"/>
          </a:xfrm>
        </p:grpSpPr>
        <p:graphicFrame>
          <p:nvGraphicFramePr>
            <p:cNvPr id="21" name="차트 20"/>
            <p:cNvGraphicFramePr>
              <a:graphicFrameLocks/>
            </p:cNvGraphicFramePr>
            <p:nvPr/>
          </p:nvGraphicFramePr>
          <p:xfrm>
            <a:off x="157147" y="3005132"/>
            <a:ext cx="2457450" cy="37528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차트 21"/>
            <p:cNvGraphicFramePr>
              <a:graphicFrameLocks/>
            </p:cNvGraphicFramePr>
            <p:nvPr/>
          </p:nvGraphicFramePr>
          <p:xfrm>
            <a:off x="2300287" y="1219182"/>
            <a:ext cx="2343150" cy="3619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차트 22"/>
            <p:cNvGraphicFramePr>
              <a:graphicFrameLocks/>
            </p:cNvGraphicFramePr>
            <p:nvPr/>
          </p:nvGraphicFramePr>
          <p:xfrm>
            <a:off x="4681538" y="2933694"/>
            <a:ext cx="2333625" cy="3762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4" name="차트 23"/>
            <p:cNvGraphicFramePr>
              <a:graphicFrameLocks/>
            </p:cNvGraphicFramePr>
            <p:nvPr/>
          </p:nvGraphicFramePr>
          <p:xfrm>
            <a:off x="-2128837" y="1290620"/>
            <a:ext cx="2409825" cy="36194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0690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0"/>
          <p:cNvGrpSpPr>
            <a:grpSpLocks/>
          </p:cNvGrpSpPr>
          <p:nvPr/>
        </p:nvGrpSpPr>
        <p:grpSpPr bwMode="auto">
          <a:xfrm>
            <a:off x="4667250" y="0"/>
            <a:ext cx="4476750" cy="7410450"/>
            <a:chOff x="0" y="0"/>
            <a:chExt cx="4067174" cy="6391275"/>
          </a:xfrm>
        </p:grpSpPr>
        <p:graphicFrame>
          <p:nvGraphicFramePr>
            <p:cNvPr id="63" name="차트 62"/>
            <p:cNvGraphicFramePr>
              <a:graphicFrameLocks/>
            </p:cNvGraphicFramePr>
            <p:nvPr/>
          </p:nvGraphicFramePr>
          <p:xfrm>
            <a:off x="0" y="0"/>
            <a:ext cx="4067174" cy="6391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그룹 63"/>
            <p:cNvGrpSpPr>
              <a:grpSpLocks/>
            </p:cNvGrpSpPr>
            <p:nvPr/>
          </p:nvGrpSpPr>
          <p:grpSpPr bwMode="auto">
            <a:xfrm>
              <a:off x="1973012" y="747566"/>
              <a:ext cx="1947051" cy="4526469"/>
              <a:chOff x="1973012" y="747566"/>
              <a:chExt cx="1947051" cy="4526469"/>
            </a:xfrm>
          </p:grpSpPr>
          <p:sp>
            <p:nvSpPr>
              <p:cNvPr id="65" name="직사각형 64"/>
              <p:cNvSpPr/>
              <p:nvPr/>
            </p:nvSpPr>
            <p:spPr>
              <a:xfrm>
                <a:off x="2232619" y="846146"/>
                <a:ext cx="1298034" cy="254665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9BBB59">
                        <a:lumMod val="50000"/>
                      </a:srgbClr>
                    </a:solidFill>
                    <a:latin typeface="Calibri"/>
                    <a:ea typeface="맑은 고딕"/>
                  </a:rPr>
                  <a:t>■ 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65</a:t>
                </a:r>
                <a:r>
                  <a:rPr lang="en-US" altLang="ko-KR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ko-KR" altLang="en-US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이상</a:t>
                </a:r>
                <a:r>
                  <a:rPr lang="en-US" altLang="ko-KR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endParaRPr lang="ko-KR" altLang="en-US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2137430" y="1232251"/>
                <a:ext cx="1280727" cy="29574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9BBB59">
                        <a:lumMod val="60000"/>
                        <a:lumOff val="40000"/>
                      </a:srgbClr>
                    </a:solidFill>
                    <a:latin typeface="Calibri"/>
                    <a:ea typeface="맑은 고딕"/>
                  </a:rPr>
                  <a:t>  ■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57.5 ~ 65</a:t>
                </a:r>
                <a:r>
                  <a:rPr lang="en-US" altLang="ko-KR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endParaRPr lang="ko-KR" altLang="en-US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2137430" y="2546653"/>
                <a:ext cx="1687444" cy="320385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9BBB59">
                        <a:lumMod val="50000"/>
                      </a:srgbClr>
                    </a:solidFill>
                    <a:latin typeface="Calibri"/>
                    <a:ea typeface="맑은 고딕"/>
                  </a:rPr>
                  <a:t>  </a:t>
                </a:r>
                <a:r>
                  <a:rPr lang="ko-KR" altLang="en-US" sz="1200" b="0" kern="0">
                    <a:solidFill>
                      <a:srgbClr val="0070C0"/>
                    </a:solidFill>
                    <a:latin typeface="Calibri"/>
                    <a:ea typeface="맑은 고딕"/>
                  </a:rPr>
                  <a:t>■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42.5 ~ 57.5</a:t>
                </a:r>
                <a:endParaRPr lang="ko-KR" altLang="en-US" sz="1200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2128776" y="4789349"/>
                <a:ext cx="1194191" cy="21359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F27A7A"/>
                    </a:solidFill>
                    <a:latin typeface="Calibri"/>
                    <a:ea typeface="맑은 고딕"/>
                  </a:rPr>
                  <a:t>  </a:t>
                </a:r>
                <a:r>
                  <a:rPr lang="ko-KR" altLang="en-US" b="0" kern="0">
                    <a:solidFill>
                      <a:srgbClr val="FF0000"/>
                    </a:solidFill>
                    <a:latin typeface="Calibri"/>
                    <a:ea typeface="맑은 고딕"/>
                  </a:rPr>
                  <a:t>■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30</a:t>
                </a:r>
                <a:r>
                  <a:rPr lang="ko-KR" altLang="en-US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미만</a:t>
                </a:r>
                <a:endParaRPr lang="ko-KR" altLang="en-US" sz="1050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2137430" y="3902129"/>
                <a:ext cx="1782633" cy="328600"/>
              </a:xfrm>
              <a:prstGeom prst="rect">
                <a:avLst/>
              </a:prstGeom>
              <a:noFill/>
              <a:ln w="15875" cap="flat" cmpd="sng" algn="ctr">
                <a:noFill/>
                <a:prstDash val="solid"/>
              </a:ln>
              <a:effectLst/>
            </p:spPr>
            <p:txBody>
              <a:bodyPr tIns="0" bIns="0" rtlCol="0" anchor="ctr" anchorCtr="0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200" b="0" kern="0">
                    <a:solidFill>
                      <a:srgbClr val="F27A7A"/>
                    </a:solidFill>
                    <a:latin typeface="Calibri"/>
                    <a:ea typeface="맑은 고딕"/>
                  </a:rPr>
                  <a:t> ■</a:t>
                </a:r>
                <a:r>
                  <a:rPr lang="en-US" altLang="ko-KR" sz="1200" b="0" kern="0">
                    <a:solidFill>
                      <a:srgbClr val="9BBB59">
                        <a:lumMod val="50000"/>
                      </a:srgbClr>
                    </a:solidFill>
                    <a:latin typeface="Calibri"/>
                    <a:ea typeface="맑은 고딕"/>
                  </a:rPr>
                  <a:t> </a:t>
                </a:r>
                <a:r>
                  <a:rPr lang="en-US" altLang="ko-KR" sz="1200" b="0" kern="0">
                    <a:solidFill>
                      <a:sysClr val="windowText" lastClr="000000"/>
                    </a:solidFill>
                    <a:latin typeface="Calibri"/>
                    <a:ea typeface="맑은 고딕"/>
                  </a:rPr>
                  <a:t>30 ~ 42.5</a:t>
                </a:r>
                <a:endParaRPr lang="ko-KR" altLang="en-US" sz="1200" b="0" kern="0">
                  <a:solidFill>
                    <a:sysClr val="windowText" lastClr="000000"/>
                  </a:solidFill>
                  <a:latin typeface="Calibri"/>
                  <a:ea typeface="맑은 고딕"/>
                </a:endParaRPr>
              </a:p>
            </p:txBody>
          </p:sp>
          <p:grpSp>
            <p:nvGrpSpPr>
              <p:cNvPr id="4" name="그룹 69"/>
              <p:cNvGrpSpPr>
                <a:grpSpLocks/>
              </p:cNvGrpSpPr>
              <p:nvPr/>
            </p:nvGrpSpPr>
            <p:grpSpPr bwMode="auto">
              <a:xfrm>
                <a:off x="1973012" y="747566"/>
                <a:ext cx="1038427" cy="4526469"/>
                <a:chOff x="1973012" y="747566"/>
                <a:chExt cx="1038427" cy="4526469"/>
              </a:xfrm>
            </p:grpSpPr>
            <p:cxnSp>
              <p:nvCxnSpPr>
                <p:cNvPr id="71" name="직선 연결선 70"/>
                <p:cNvCxnSpPr/>
                <p:nvPr/>
              </p:nvCxnSpPr>
              <p:spPr>
                <a:xfrm flipV="1">
                  <a:off x="2024933" y="1158316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2" name="직선 연결선 71"/>
                <p:cNvCxnSpPr/>
                <p:nvPr/>
              </p:nvCxnSpPr>
              <p:spPr>
                <a:xfrm flipV="1">
                  <a:off x="1998973" y="1634787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3" name="직선 연결선 72"/>
                <p:cNvCxnSpPr/>
                <p:nvPr/>
              </p:nvCxnSpPr>
              <p:spPr>
                <a:xfrm flipV="1">
                  <a:off x="2007626" y="3458518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4" name="직선 연결선 73"/>
                <p:cNvCxnSpPr/>
                <p:nvPr/>
              </p:nvCxnSpPr>
              <p:spPr>
                <a:xfrm flipV="1">
                  <a:off x="2033587" y="4518254"/>
                  <a:ext cx="97785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5" name="직선 연결선 74"/>
                <p:cNvCxnSpPr/>
                <p:nvPr/>
              </p:nvCxnSpPr>
              <p:spPr>
                <a:xfrm flipV="1">
                  <a:off x="1990319" y="5274035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6" name="직선 연결선 75"/>
                <p:cNvCxnSpPr/>
                <p:nvPr/>
              </p:nvCxnSpPr>
              <p:spPr>
                <a:xfrm flipV="1">
                  <a:off x="1973012" y="747566"/>
                  <a:ext cx="96919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77" name="직선 화살표 연결선 76"/>
                <p:cNvCxnSpPr/>
                <p:nvPr/>
              </p:nvCxnSpPr>
              <p:spPr>
                <a:xfrm>
                  <a:off x="2154737" y="763996"/>
                  <a:ext cx="8654" cy="39432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78" name="직선 화살표 연결선 77"/>
                <p:cNvCxnSpPr/>
                <p:nvPr/>
              </p:nvCxnSpPr>
              <p:spPr>
                <a:xfrm>
                  <a:off x="2163390" y="1166531"/>
                  <a:ext cx="8654" cy="46004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80" name="직선 화살표 연결선 79"/>
                <p:cNvCxnSpPr/>
                <p:nvPr/>
              </p:nvCxnSpPr>
              <p:spPr>
                <a:xfrm>
                  <a:off x="2163390" y="1651217"/>
                  <a:ext cx="17307" cy="1782657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02" name="직선 화살표 연결선 101"/>
                <p:cNvCxnSpPr/>
                <p:nvPr/>
              </p:nvCxnSpPr>
              <p:spPr>
                <a:xfrm>
                  <a:off x="2180697" y="3458518"/>
                  <a:ext cx="8654" cy="105152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03" name="직선 화살표 연결선 102"/>
                <p:cNvCxnSpPr/>
                <p:nvPr/>
              </p:nvCxnSpPr>
              <p:spPr>
                <a:xfrm rot="5400000">
                  <a:off x="1831998" y="4883822"/>
                  <a:ext cx="71470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</p:grpSp>
        </p:grp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요인 종합점수의 위치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분포비율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73729" name="_x134863624"/>
          <p:cNvSpPr>
            <a:spLocks noChangeArrowheads="1"/>
          </p:cNvSpPr>
          <p:nvPr/>
        </p:nvSpPr>
        <p:spPr bwMode="auto">
          <a:xfrm>
            <a:off x="71438" y="1285860"/>
            <a:ext cx="5572132" cy="4500594"/>
          </a:xfrm>
          <a:prstGeom prst="rect">
            <a:avLst/>
          </a:prstGeom>
          <a:noFill/>
          <a:ln w="4191">
            <a:solidFill>
              <a:srgbClr val="88A1E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가지 요인 종합점수의 분포 </a:t>
            </a:r>
            <a:r>
              <a:rPr kumimoji="1" lang="ko-KR" altLang="en-US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비율별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위치를 보면</a:t>
            </a:r>
            <a:endParaRPr kumimoji="1"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/>
            <a:endParaRPr kumimoji="1" lang="ko-KR" altLang="en-US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Red Ocean</a:t>
            </a:r>
            <a:r>
              <a:rPr kumimoji="1" lang="ko-KR" altLang="en-US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 </a:t>
            </a:r>
            <a:r>
              <a:rPr kumimoji="1"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미만</a:t>
            </a:r>
            <a:r>
              <a:rPr kumimoji="1"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은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16.50%</a:t>
            </a:r>
            <a:r>
              <a:rPr kumimoji="1"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</a:p>
          <a:p>
            <a:pPr algn="just" eaLnBrk="0" latinLnBrk="0" hangingPunct="0"/>
            <a:r>
              <a:rPr kumimoji="1" lang="en-US" altLang="ko-KR" b="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                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30 ~ 42.5</a:t>
            </a:r>
            <a:r>
              <a:rPr kumimoji="1" lang="ko-KR" altLang="en-US" b="0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사이는 </a:t>
            </a:r>
            <a:r>
              <a:rPr kumimoji="1"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23.30%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Blue Ocean</a:t>
            </a:r>
            <a:r>
              <a:rPr kumimoji="1" lang="ko-KR" altLang="en-US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42.5~57.5</a:t>
            </a:r>
            <a:r>
              <a:rPr kumimoji="1" lang="en-US" altLang="ko-KR" b="0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사이는</a:t>
            </a:r>
            <a:r>
              <a:rPr kumimoji="1" lang="ko-KR" altLang="en-US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40.78%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Green Ocean</a:t>
            </a:r>
            <a:r>
              <a:rPr kumimoji="1" lang="ko-KR" altLang="en-US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영역</a:t>
            </a:r>
            <a:r>
              <a:rPr kumimoji="1" lang="ko-KR" altLang="en-US" b="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57.5~65</a:t>
            </a:r>
            <a:r>
              <a:rPr kumimoji="1" lang="en-US" altLang="ko-KR" b="0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b="0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사이가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9.71%</a:t>
            </a:r>
            <a:r>
              <a:rPr kumimoji="1" lang="en-US" altLang="ko-KR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                    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65</a:t>
            </a:r>
            <a:r>
              <a:rPr kumimoji="1" lang="ko-KR" altLang="en-US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이상</a:t>
            </a:r>
            <a:r>
              <a:rPr kumimoji="1" lang="ko-KR" altLang="en-US" b="0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u="sng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9.71%</a:t>
            </a:r>
            <a:r>
              <a:rPr kumimoji="1" lang="ko-KR" altLang="en-US" b="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를 차지합니다</a:t>
            </a:r>
            <a:r>
              <a:rPr kumimoji="1" lang="en-US" altLang="ko-KR" b="0" dirty="0" smtClean="0">
                <a:solidFill>
                  <a:srgbClr val="008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400" b="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endParaRPr kumimoji="1" lang="en-US" altLang="ko-KR" sz="1600" b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>
              <a:buFont typeface="Arial" pitchFamily="34" charset="0"/>
              <a:buChar char="•"/>
            </a:pP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아래 도표의 영역표시는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en-US" altLang="ko-KR" dirty="0" smtClean="0">
                <a:solidFill>
                  <a:srgbClr val="80008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◆1</a:t>
            </a:r>
            <a:r>
              <a:rPr kumimoji="1" lang="ko-KR" altLang="en-US" dirty="0" smtClean="0">
                <a:solidFill>
                  <a:srgbClr val="80008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</a:t>
            </a:r>
            <a:r>
              <a:rPr kumimoji="1" lang="en-US" altLang="ko-KR" dirty="0" smtClean="0">
                <a:solidFill>
                  <a:srgbClr val="80008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</a:t>
            </a:r>
            <a:r>
              <a:rPr kumimoji="1" lang="en-US" altLang="ko-KR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◆2</a:t>
            </a:r>
            <a:r>
              <a:rPr kumimoji="1" lang="ko-KR" altLang="en-US" dirty="0" smtClean="0">
                <a:solidFill>
                  <a:srgbClr val="FF66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차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 </a:t>
            </a: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요인 별 점수의 교회</a:t>
            </a:r>
            <a:r>
              <a:rPr kumimoji="1" lang="ko-KR" altLang="en-US" sz="1600" dirty="0" smtClean="0">
                <a:solidFill>
                  <a:srgbClr val="666633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분포비율가운데 </a:t>
            </a:r>
            <a:endParaRPr kumimoji="1" lang="en-US" altLang="ko-KR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just" eaLnBrk="0" latinLnBrk="0" hangingPunct="0"/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교회의 </a:t>
            </a:r>
            <a:r>
              <a:rPr kumimoji="1" lang="en-US" altLang="ko-KR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r>
              <a:rPr kumimoji="1" lang="ko-KR" altLang="en-US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가지 요인 종합점수의 위치</a:t>
            </a:r>
            <a:r>
              <a:rPr kumimoji="1" lang="ko-KR" altLang="en-US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입니다</a:t>
            </a:r>
            <a:r>
              <a:rPr kumimoji="1" lang="en-US" altLang="ko-KR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4400" dirty="0" smtClean="0">
              <a:solidFill>
                <a:srgbClr val="666633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0" name="다이아몬드 99"/>
          <p:cNvSpPr/>
          <p:nvPr/>
        </p:nvSpPr>
        <p:spPr bwMode="auto">
          <a:xfrm>
            <a:off x="6072198" y="3571876"/>
            <a:ext cx="214314" cy="214314"/>
          </a:xfrm>
          <a:prstGeom prst="diamond">
            <a:avLst/>
          </a:prstGeom>
          <a:solidFill>
            <a:srgbClr val="7030A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101" name="다이아몬드 100"/>
          <p:cNvSpPr/>
          <p:nvPr/>
        </p:nvSpPr>
        <p:spPr bwMode="auto">
          <a:xfrm>
            <a:off x="6072198" y="2357430"/>
            <a:ext cx="214314" cy="214314"/>
          </a:xfrm>
          <a:prstGeom prst="diamond">
            <a:avLst/>
          </a:prstGeom>
          <a:solidFill>
            <a:srgbClr val="F1810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latinLnBrk="0" hangingPunct="0"/>
            <a:endParaRPr lang="ko-KR" altLang="en-US" b="0" smtClean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9" name="그림 28" descr="Thriv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6454601"/>
            <a:ext cx="1714480" cy="4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76194"/>
            <a:ext cx="7848600" cy="609600"/>
          </a:xfrm>
        </p:spPr>
        <p:txBody>
          <a:bodyPr/>
          <a:lstStyle/>
          <a:p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가지 </a:t>
            </a:r>
            <a:r>
              <a:rPr lang="ko-KR" altLang="en-US" sz="3200" dirty="0" err="1" smtClean="0">
                <a:latin typeface="맑은 고딕" pitchFamily="50" charset="-127"/>
                <a:ea typeface="맑은 고딕" pitchFamily="50" charset="-127"/>
              </a:rPr>
              <a:t>요인별</a:t>
            </a: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 건강상태를 나타내는 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3200" dirty="0" smtClean="0">
                <a:latin typeface="맑은 고딕" pitchFamily="50" charset="-127"/>
                <a:ea typeface="맑은 고딕" pitchFamily="50" charset="-127"/>
              </a:rPr>
              <a:t>상대치 그래프</a:t>
            </a:r>
            <a:r>
              <a:rPr lang="en-US" altLang="ko-KR" sz="3200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3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0" name="그림 19" descr="P교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0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Thriv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50"/>
            <a:ext cx="3240360" cy="691044"/>
          </a:xfrm>
          <a:prstGeom prst="rect">
            <a:avLst/>
          </a:prstGeom>
        </p:spPr>
      </p:pic>
      <p:sp>
        <p:nvSpPr>
          <p:cNvPr id="9" name="제목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목회 건강진단 </a:t>
            </a:r>
            <a:r>
              <a:rPr lang="ko-KR" altLang="en-US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평가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ko-KR" altLang="en-US" dirty="0" smtClean="0">
                <a:solidFill>
                  <a:srgbClr val="FF3300"/>
                </a:solidFill>
                <a:latin typeface="맑은 고딕" pitchFamily="50" charset="-127"/>
                <a:ea typeface="맑은 고딕" pitchFamily="50" charset="-127"/>
              </a:rPr>
              <a:t>처방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보고서</a:t>
            </a:r>
            <a:r>
              <a:rPr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dirty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823520" y="3929066"/>
            <a:ext cx="43204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굴림" charset="-127"/>
                <a:cs typeface="+mn-cs"/>
              </a:rPr>
              <a:t>GO THRIVE COACHING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11417 S. Belmont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Plainfield IL 60585                </a:t>
            </a:r>
            <a:r>
              <a:rPr lang="en-US" altLang="ko-KR" sz="1400" kern="0" dirty="0" smtClean="0">
                <a:solidFill>
                  <a:schemeClr val="bg1"/>
                </a:solidFill>
                <a:latin typeface="+mn-lt"/>
                <a:ea typeface="굴림" charset="-127"/>
              </a:rPr>
              <a:t>jamessok_4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@hotmail.com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Office (815)254-7720         www.igomt.com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    Cell    (630)280-0710  www.gotracking.org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85720" y="3929066"/>
            <a:ext cx="4536504" cy="648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1" latin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ko-KR" altLang="en-US" sz="3200" b="1" kern="0" dirty="0" err="1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버지니아주</a:t>
            </a:r>
            <a:r>
              <a:rPr lang="ko-KR" alt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ko-KR" alt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목사</a:t>
            </a:r>
            <a:endParaRPr lang="en-US" altLang="ko-KR" sz="3200" b="1" kern="0" dirty="0">
              <a:solidFill>
                <a:schemeClr val="accent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319920" y="4869160"/>
            <a:ext cx="5214974" cy="936104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제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1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차 목회자 건강 진단 실시 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: 2011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년  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9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월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/>
              </a:rPr>
              <a:t>20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/>
              </a:rPr>
              <a:t>일</a:t>
            </a:r>
            <a:endParaRPr lang="ko-KR" altLang="en-US" sz="1050" dirty="0" smtClean="0">
              <a:solidFill>
                <a:srgbClr val="000000"/>
              </a:solidFill>
              <a:latin typeface="바탕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제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2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차 목회자 건강 진단 실시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: 2012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년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11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월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/>
              </a:rPr>
              <a:t>15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/>
              </a:rPr>
              <a:t>일</a:t>
            </a:r>
            <a:endParaRPr lang="ko-KR" altLang="en-US" sz="1050" dirty="0" smtClean="0">
              <a:solidFill>
                <a:srgbClr val="000000"/>
              </a:solidFill>
              <a:latin typeface="바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9000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13138" y="2889250"/>
            <a:ext cx="1481137" cy="1422400"/>
            <a:chOff x="3804887" y="2742514"/>
            <a:chExt cx="1482143" cy="1422400"/>
          </a:xfrm>
        </p:grpSpPr>
        <p:pic>
          <p:nvPicPr>
            <p:cNvPr id="1130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4887" y="2742514"/>
              <a:ext cx="1422400" cy="142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6" name="TextBox 4"/>
            <p:cNvSpPr txBox="1">
              <a:spLocks noChangeArrowheads="1"/>
            </p:cNvSpPr>
            <p:nvPr/>
          </p:nvSpPr>
          <p:spPr bwMode="auto">
            <a:xfrm>
              <a:off x="3871258" y="3071813"/>
              <a:ext cx="14157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목회자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(Ministry)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20988" y="2189163"/>
            <a:ext cx="2814637" cy="2814637"/>
            <a:chOff x="3183084" y="2014326"/>
            <a:chExt cx="2815251" cy="2815251"/>
          </a:xfrm>
        </p:grpSpPr>
        <p:pic>
          <p:nvPicPr>
            <p:cNvPr id="11303" name="Picture 21" descr="능력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3084" y="2014326"/>
              <a:ext cx="2815251" cy="2815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4" name="TextBox 22"/>
            <p:cNvSpPr txBox="1">
              <a:spLocks noChangeArrowheads="1"/>
            </p:cNvSpPr>
            <p:nvPr/>
          </p:nvSpPr>
          <p:spPr bwMode="auto">
            <a:xfrm>
              <a:off x="3863233" y="4039864"/>
              <a:ext cx="1233299" cy="64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능력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(Ability)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013325" y="1250950"/>
            <a:ext cx="2189163" cy="1903413"/>
            <a:chOff x="5099031" y="1928801"/>
            <a:chExt cx="2143231" cy="1890189"/>
          </a:xfrm>
        </p:grpSpPr>
        <p:pic>
          <p:nvPicPr>
            <p:cNvPr id="11301" name="Picture 17" descr="n22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9031" y="1928801"/>
              <a:ext cx="1908904" cy="189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2" name="TextBox 18"/>
            <p:cNvSpPr txBox="1">
              <a:spLocks noChangeArrowheads="1"/>
            </p:cNvSpPr>
            <p:nvPr/>
          </p:nvSpPr>
          <p:spPr bwMode="auto">
            <a:xfrm>
              <a:off x="5506549" y="2672339"/>
              <a:ext cx="1735713" cy="64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2.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영성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(Spirituality)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987800" y="785813"/>
            <a:ext cx="2012950" cy="1714500"/>
            <a:chOff x="4097662" y="1554342"/>
            <a:chExt cx="1760222" cy="1588906"/>
          </a:xfrm>
        </p:grpSpPr>
        <p:pic>
          <p:nvPicPr>
            <p:cNvPr id="11299" name="Picture 12" descr="no1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248" y="1554342"/>
              <a:ext cx="1571636" cy="158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0" name="TextBox 15"/>
            <p:cNvSpPr txBox="1">
              <a:spLocks noChangeArrowheads="1"/>
            </p:cNvSpPr>
            <p:nvPr/>
          </p:nvSpPr>
          <p:spPr bwMode="auto">
            <a:xfrm>
              <a:off x="4097662" y="1856629"/>
              <a:ext cx="1696159" cy="598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buFontTx/>
                <a:buAutoNum type="arabicPeriod"/>
              </a:pPr>
              <a:r>
                <a:rPr lang="ko-KR" altLang="en-US" dirty="0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인격</a:t>
              </a:r>
              <a:endParaRPr lang="en-US" altLang="ko-KR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marL="342900" indent="-342900" algn="ctr"/>
              <a:r>
                <a:rPr lang="en-US" altLang="ko-KR" dirty="0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  (Personality)</a:t>
              </a: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967163" y="2170113"/>
            <a:ext cx="1617662" cy="1200150"/>
            <a:chOff x="4321675" y="2001655"/>
            <a:chExt cx="1617115" cy="1200152"/>
          </a:xfrm>
        </p:grpSpPr>
        <p:pic>
          <p:nvPicPr>
            <p:cNvPr id="11297" name="Picture 7" descr="성품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3692" y="2001655"/>
              <a:ext cx="1362673" cy="1200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8" name="TextBox 8"/>
            <p:cNvSpPr txBox="1">
              <a:spLocks noChangeArrowheads="1"/>
            </p:cNvSpPr>
            <p:nvPr/>
          </p:nvSpPr>
          <p:spPr bwMode="auto">
            <a:xfrm>
              <a:off x="4321675" y="2155643"/>
              <a:ext cx="1617115" cy="6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성품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(Character)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5584825" y="2667000"/>
            <a:ext cx="1785938" cy="1868488"/>
            <a:chOff x="5668795" y="2547261"/>
            <a:chExt cx="1826565" cy="1810433"/>
          </a:xfrm>
        </p:grpSpPr>
        <p:pic>
          <p:nvPicPr>
            <p:cNvPr id="11295" name="Picture 24" descr="no3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68795" y="2547261"/>
              <a:ext cx="1546412" cy="18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6" name="TextBox 25"/>
            <p:cNvSpPr txBox="1">
              <a:spLocks noChangeArrowheads="1"/>
            </p:cNvSpPr>
            <p:nvPr/>
          </p:nvSpPr>
          <p:spPr bwMode="auto">
            <a:xfrm>
              <a:off x="5715141" y="3071294"/>
              <a:ext cx="1780219" cy="888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3.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핵심역량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(Core</a:t>
              </a:r>
            </a:p>
            <a:p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Competence)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049838" y="4059238"/>
            <a:ext cx="1892300" cy="1773237"/>
            <a:chOff x="5150078" y="3883075"/>
            <a:chExt cx="1883615" cy="1865149"/>
          </a:xfrm>
        </p:grpSpPr>
        <p:pic>
          <p:nvPicPr>
            <p:cNvPr id="11293" name="Picture 27" descr="no4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50078" y="3883075"/>
              <a:ext cx="1883615" cy="186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4" name="Rectangle 28"/>
            <p:cNvSpPr>
              <a:spLocks noChangeArrowheads="1"/>
            </p:cNvSpPr>
            <p:nvPr/>
          </p:nvSpPr>
          <p:spPr bwMode="auto">
            <a:xfrm>
              <a:off x="5242900" y="4271698"/>
              <a:ext cx="1785116" cy="93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4.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지도력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(Leadership)</a:t>
              </a:r>
            </a:p>
            <a:p>
              <a:pPr algn="ctr"/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224338" y="4754563"/>
            <a:ext cx="1633537" cy="1652587"/>
            <a:chOff x="4320447" y="4608166"/>
            <a:chExt cx="1634633" cy="1652596"/>
          </a:xfrm>
        </p:grpSpPr>
        <p:pic>
          <p:nvPicPr>
            <p:cNvPr id="11291" name="Picture 30" descr="no5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20447" y="4608166"/>
              <a:ext cx="1634633" cy="16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2" name="Rectangle 31"/>
            <p:cNvSpPr>
              <a:spLocks noChangeArrowheads="1"/>
            </p:cNvSpPr>
            <p:nvPr/>
          </p:nvSpPr>
          <p:spPr bwMode="auto">
            <a:xfrm>
              <a:off x="4428469" y="5139981"/>
              <a:ext cx="1215252" cy="64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5.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비전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(Vision)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2566988" y="4721225"/>
            <a:ext cx="1804987" cy="1687513"/>
            <a:chOff x="2687522" y="4585124"/>
            <a:chExt cx="1806507" cy="1688517"/>
          </a:xfrm>
        </p:grpSpPr>
        <p:pic>
          <p:nvPicPr>
            <p:cNvPr id="11289" name="Picture 33" descr="no6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87522" y="4585124"/>
              <a:ext cx="1670164" cy="1688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Box 34"/>
            <p:cNvSpPr txBox="1">
              <a:spLocks noChangeArrowheads="1"/>
            </p:cNvSpPr>
            <p:nvPr/>
          </p:nvSpPr>
          <p:spPr bwMode="auto">
            <a:xfrm>
              <a:off x="2740826" y="5136314"/>
              <a:ext cx="1753203" cy="64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6.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핵심가치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(Core Value)</a:t>
              </a:r>
            </a:p>
          </p:txBody>
        </p:sp>
      </p:grpSp>
      <p:sp>
        <p:nvSpPr>
          <p:cNvPr id="11275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1549400" y="3995738"/>
            <a:ext cx="1843088" cy="1843087"/>
            <a:chOff x="1657333" y="3897677"/>
            <a:chExt cx="1843097" cy="1843097"/>
          </a:xfrm>
        </p:grpSpPr>
        <p:pic>
          <p:nvPicPr>
            <p:cNvPr id="11287" name="Picture 37" descr="no7.g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57333" y="3897677"/>
              <a:ext cx="1843097" cy="1843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8" name="TextBox 38"/>
            <p:cNvSpPr txBox="1">
              <a:spLocks noChangeArrowheads="1"/>
            </p:cNvSpPr>
            <p:nvPr/>
          </p:nvSpPr>
          <p:spPr bwMode="auto">
            <a:xfrm>
              <a:off x="1703608" y="4354879"/>
              <a:ext cx="1723558" cy="923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7.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주민이해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(Understand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People)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185863" y="2714625"/>
            <a:ext cx="1876425" cy="1714500"/>
            <a:chOff x="1306311" y="2630303"/>
            <a:chExt cx="1877222" cy="1714512"/>
          </a:xfrm>
        </p:grpSpPr>
        <p:pic>
          <p:nvPicPr>
            <p:cNvPr id="11285" name="Picture 40" descr="no8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23005" y="2630303"/>
              <a:ext cx="1464480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6" name="TextBox 41"/>
            <p:cNvSpPr txBox="1">
              <a:spLocks noChangeArrowheads="1"/>
            </p:cNvSpPr>
            <p:nvPr/>
          </p:nvSpPr>
          <p:spPr bwMode="auto">
            <a:xfrm>
              <a:off x="1306311" y="3071631"/>
              <a:ext cx="1877222" cy="92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8.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인간관계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(Human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Relationship)</a:t>
              </a: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1547813" y="1350963"/>
            <a:ext cx="1844675" cy="1765300"/>
            <a:chOff x="1683773" y="1265938"/>
            <a:chExt cx="1803633" cy="1785950"/>
          </a:xfrm>
        </p:grpSpPr>
        <p:pic>
          <p:nvPicPr>
            <p:cNvPr id="11283" name="Picture 43" descr="no9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83773" y="1265938"/>
              <a:ext cx="1803633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TextBox 44"/>
            <p:cNvSpPr txBox="1">
              <a:spLocks noChangeArrowheads="1"/>
            </p:cNvSpPr>
            <p:nvPr/>
          </p:nvSpPr>
          <p:spPr bwMode="auto">
            <a:xfrm>
              <a:off x="2011598" y="1643364"/>
              <a:ext cx="1186788" cy="1214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9.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시스템 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디자인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(System</a:t>
              </a: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Design)</a:t>
              </a: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2566988" y="773113"/>
            <a:ext cx="1765300" cy="1701800"/>
            <a:chOff x="2679331" y="675719"/>
            <a:chExt cx="1766659" cy="1701633"/>
          </a:xfrm>
        </p:grpSpPr>
        <p:pic>
          <p:nvPicPr>
            <p:cNvPr id="11281" name="Picture 46" descr="no10.gif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79331" y="675719"/>
              <a:ext cx="1683335" cy="170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2" name="TextBox 47"/>
            <p:cNvSpPr txBox="1">
              <a:spLocks noChangeArrowheads="1"/>
            </p:cNvSpPr>
            <p:nvPr/>
          </p:nvSpPr>
          <p:spPr bwMode="auto">
            <a:xfrm>
              <a:off x="3015254" y="1070968"/>
              <a:ext cx="1430736" cy="646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10. </a:t>
              </a:r>
              <a:r>
                <a:rPr lang="ko-KR" altLang="en-US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전략</a:t>
              </a:r>
              <a:endParaRPr lang="en-US" altLang="ko-KR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ctr"/>
              <a:r>
                <a:rPr lang="en-US" altLang="ko-KR">
                  <a:solidFill>
                    <a:srgbClr val="002060"/>
                  </a:solidFill>
                  <a:latin typeface="HY견고딕" pitchFamily="18" charset="-127"/>
                  <a:ea typeface="HY견고딕" pitchFamily="18" charset="-127"/>
                </a:rPr>
                <a:t>(Strategy)</a:t>
              </a:r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1187624" y="116632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교회 컨설팅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-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진단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6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4357471"/>
              </p:ext>
            </p:extLst>
          </p:nvPr>
        </p:nvGraphicFramePr>
        <p:xfrm>
          <a:off x="179512" y="1052736"/>
          <a:ext cx="8784976" cy="5128564"/>
        </p:xfrm>
        <a:graphic>
          <a:graphicData uri="http://schemas.openxmlformats.org/drawingml/2006/table">
            <a:tbl>
              <a:tblPr/>
              <a:tblGrid>
                <a:gridCol w="936104"/>
                <a:gridCol w="1440160"/>
                <a:gridCol w="1576975"/>
                <a:gridCol w="1683787"/>
                <a:gridCol w="1638691"/>
                <a:gridCol w="1509259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네째날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다섯쩨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10:40-12:00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세미나를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향해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1:00-2:20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사역지를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향해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:2:00-3:20)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2:40-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:3:40-5:00)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4:20-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종합평가와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Q/A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:6:00-7:20)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15616" y="216024"/>
            <a:ext cx="705678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3.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시간표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(2014</a:t>
            </a:r>
            <a:r>
              <a:rPr lang="ko-KR" alt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</a:t>
            </a:r>
            <a:r>
              <a:rPr lang="en-US" altLang="ko-KR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" name="아래쪽 화살표 1"/>
          <p:cNvSpPr/>
          <p:nvPr/>
        </p:nvSpPr>
        <p:spPr bwMode="auto">
          <a:xfrm>
            <a:off x="2241452" y="2852936"/>
            <a:ext cx="242316" cy="360040"/>
          </a:xfrm>
          <a:prstGeom prst="downArrow">
            <a:avLst/>
          </a:prstGeom>
          <a:solidFill>
            <a:srgbClr val="8604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아래쪽 화살표 4"/>
          <p:cNvSpPr/>
          <p:nvPr/>
        </p:nvSpPr>
        <p:spPr bwMode="auto">
          <a:xfrm>
            <a:off x="8604448" y="3429000"/>
            <a:ext cx="242316" cy="360040"/>
          </a:xfrm>
          <a:prstGeom prst="downArrow">
            <a:avLst/>
          </a:prstGeom>
          <a:solidFill>
            <a:srgbClr val="8604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15616" y="4293096"/>
          <a:ext cx="1440160" cy="1889760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영적 건강 진단과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처방전략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4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영적 건강진단과 처방전략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55776" y="1458456"/>
          <a:ext cx="1584176" cy="283464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자산 평가와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자기 발견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자산 평가와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자기 발견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2-3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자산평가와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자기 발견 종합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55776" y="4293096"/>
          <a:ext cx="1576975" cy="1889760"/>
        </p:xfrm>
        <a:graphic>
          <a:graphicData uri="http://schemas.openxmlformats.org/drawingml/2006/table">
            <a:tbl>
              <a:tblPr/>
              <a:tblGrid>
                <a:gridCol w="1576975"/>
              </a:tblGrid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핵심가치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핵심가치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39952" y="1476008"/>
          <a:ext cx="1656184" cy="944880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핵심가치 종합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39952" y="2420888"/>
          <a:ext cx="1683787" cy="2834640"/>
        </p:xfrm>
        <a:graphic>
          <a:graphicData uri="http://schemas.openxmlformats.org/drawingml/2006/table">
            <a:tbl>
              <a:tblPr/>
              <a:tblGrid>
                <a:gridCol w="1683787"/>
              </a:tblGrid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4-3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종합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13629" y="1467232"/>
          <a:ext cx="1638691" cy="1889760"/>
        </p:xfrm>
        <a:graphic>
          <a:graphicData uri="http://schemas.openxmlformats.org/drawingml/2006/table">
            <a:tbl>
              <a:tblPr/>
              <a:tblGrid>
                <a:gridCol w="1638691"/>
              </a:tblGrid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13629" y="3339440"/>
          <a:ext cx="1638691" cy="1889760"/>
        </p:xfrm>
        <a:graphic>
          <a:graphicData uri="http://schemas.openxmlformats.org/drawingml/2006/table">
            <a:tbl>
              <a:tblPr/>
              <a:tblGrid>
                <a:gridCol w="1638691"/>
              </a:tblGrid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역량과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지도력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6-2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역량과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지도력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96136" y="5229200"/>
          <a:ext cx="1656184" cy="944880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7-1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52320" y="1484784"/>
          <a:ext cx="1512168" cy="944880"/>
        </p:xfrm>
        <a:graphic>
          <a:graphicData uri="http://schemas.openxmlformats.org/drawingml/2006/table">
            <a:tbl>
              <a:tblPr/>
              <a:tblGrid>
                <a:gridCol w="1512168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452320" y="2420888"/>
          <a:ext cx="1512168" cy="944880"/>
        </p:xfrm>
        <a:graphic>
          <a:graphicData uri="http://schemas.openxmlformats.org/drawingml/2006/table">
            <a:tbl>
              <a:tblPr/>
              <a:tblGrid>
                <a:gridCol w="1512168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7-2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115616" y="3348216"/>
          <a:ext cx="1440160" cy="944880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서론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다윗의 삶과 사역의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4C 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모델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59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9512" y="188640"/>
            <a:ext cx="7704856" cy="692696"/>
          </a:xfrm>
          <a:prstGeom prst="rect">
            <a:avLst/>
          </a:prstGeom>
          <a:solidFill>
            <a:srgbClr val="0099FF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건강진단 주제별 정의와 의미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" name="그림 19" descr="캡처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00108"/>
            <a:ext cx="9144000" cy="5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3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0" y="1052737"/>
          <a:ext cx="9144000" cy="5185847"/>
        </p:xfrm>
        <a:graphic>
          <a:graphicData uri="http://schemas.openxmlformats.org/drawingml/2006/table">
            <a:tbl>
              <a:tblPr/>
              <a:tblGrid>
                <a:gridCol w="1721184"/>
                <a:gridCol w="1813472"/>
                <a:gridCol w="1844168"/>
                <a:gridCol w="1921008"/>
                <a:gridCol w="1844168"/>
              </a:tblGrid>
              <a:tr h="3717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박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/): </a:t>
                      </a:r>
                      <a:r>
                        <a:rPr lang="en-US" altLang="ko-KR" sz="1400" b="1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Basic(1)</a:t>
                      </a:r>
                      <a:endParaRPr lang="ko-KR" altLang="en-US" sz="1400" b="1" dirty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endParaRPr lang="ko-KR" altLang="en-US" sz="1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943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 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(9:00-10:15)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자산과 자기발견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소개</a:t>
                      </a:r>
                      <a:r>
                        <a:rPr lang="en-US" altLang="ko-KR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400" b="0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개인</a:t>
                      </a: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간증</a:t>
                      </a:r>
                      <a:endParaRPr lang="en-US" altLang="ko-KR" sz="1400" b="1" dirty="0" smtClean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영성과 인격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다윗의 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변화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4-1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목회건강진단처방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10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가지 정의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42900" marR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ko-KR" altLang="en-US" sz="1400" b="1" dirty="0">
                        <a:solidFill>
                          <a:schemeClr val="accent3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0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(10:30-11:45)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1-2/3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자산과 자기발견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은사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지도력 개발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역량과 지도력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Deep Change(1)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4-2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목회건강진단처방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강점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개발 점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4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점심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00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(1:00-2:15)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자산과 자기발견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dirty="0" err="1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액시움</a:t>
                      </a:r>
                      <a:endParaRPr lang="en-US" altLang="ko-KR" sz="1400" b="1" dirty="0" smtClean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3-2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역량과 지도력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Deep Change(2)</a:t>
                      </a:r>
                      <a:endParaRPr lang="ko-KR" altLang="en-US" sz="1400" b="1" dirty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4-3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목회건강지단처방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개인진단발표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(1)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당신의 목회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1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(2:30-3:45)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2-1/2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영성과 인격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영적 성장</a:t>
                      </a:r>
                      <a:r>
                        <a:rPr lang="en-US" altLang="ko-KR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</a:t>
                      </a:r>
                      <a:endParaRPr lang="en-US" altLang="ko-KR" sz="1400" b="1" baseline="0" dirty="0" smtClean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3-3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역량과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  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리더십 골드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4-4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목회건강진단처방 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개인 진단발표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(2)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72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(4:00-5:15)</a:t>
                      </a:r>
                      <a:endParaRPr lang="ko-KR" altLang="en-US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영성과 인격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다윗의 영성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체험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역량과 지도력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리더십 테스트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특강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 </a:t>
                      </a:r>
                      <a:r>
                        <a:rPr kumimoji="0" lang="ko-KR" alt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코칭이란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59632" y="387248"/>
            <a:ext cx="6768752" cy="521472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코치에서 읽을 책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</a:t>
            </a:r>
          </a:p>
        </p:txBody>
      </p:sp>
      <p:pic>
        <p:nvPicPr>
          <p:cNvPr id="12" name="_x107362080" descr="EMB00001e80a9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484784"/>
            <a:ext cx="936104" cy="1368152"/>
          </a:xfrm>
          <a:prstGeom prst="rect">
            <a:avLst/>
          </a:prstGeom>
          <a:noFill/>
        </p:spPr>
      </p:pic>
      <p:pic>
        <p:nvPicPr>
          <p:cNvPr id="13" name="_x107362400" descr="EMB00001e80a8e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564904"/>
            <a:ext cx="1104900" cy="1512168"/>
          </a:xfrm>
          <a:prstGeom prst="rect">
            <a:avLst/>
          </a:prstGeom>
          <a:noFill/>
        </p:spPr>
      </p:pic>
      <p:pic>
        <p:nvPicPr>
          <p:cNvPr id="14" name="_x107362880" descr="EMB00001e80a8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717032"/>
            <a:ext cx="1101725" cy="1614488"/>
          </a:xfrm>
          <a:prstGeom prst="rect">
            <a:avLst/>
          </a:prstGeom>
          <a:noFill/>
        </p:spPr>
      </p:pic>
      <p:pic>
        <p:nvPicPr>
          <p:cNvPr id="15" name="그림 14" descr="b97889350114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88" y="4769856"/>
            <a:ext cx="936104" cy="141739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0" y="1083711"/>
          <a:ext cx="9144000" cy="5153601"/>
        </p:xfrm>
        <a:graphic>
          <a:graphicData uri="http://schemas.openxmlformats.org/drawingml/2006/table">
            <a:tbl>
              <a:tblPr/>
              <a:tblGrid>
                <a:gridCol w="1662545"/>
                <a:gridCol w="1872111"/>
                <a:gridCol w="1844168"/>
                <a:gridCol w="1921008"/>
                <a:gridCol w="1844168"/>
              </a:tblGrid>
              <a:tr h="356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박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 3</a:t>
                      </a: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일간</a:t>
                      </a:r>
                      <a:r>
                        <a:rPr lang="en-US" altLang="ko-KR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): </a:t>
                      </a:r>
                      <a:r>
                        <a:rPr lang="en-US" altLang="ko-KR" sz="1400" b="1" dirty="0" smtClean="0">
                          <a:solidFill>
                            <a:srgbClr val="86041A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Basic(2)</a:t>
                      </a:r>
                      <a:endParaRPr lang="ko-KR" altLang="en-US" sz="1400" b="1" dirty="0">
                        <a:solidFill>
                          <a:srgbClr val="86041A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endParaRPr lang="ko-KR" altLang="en-US" sz="1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960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 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(9:00-10:15)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5-1/2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교회건강진단처방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532476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정의와 의미</a:t>
                      </a:r>
                      <a:endParaRPr lang="en-US" altLang="ko-KR" sz="1400" b="1" dirty="0" smtClean="0">
                        <a:solidFill>
                          <a:srgbClr val="532476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6-2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핵심가치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비전의 소유 </a:t>
                      </a:r>
                      <a:endParaRPr lang="en-US" altLang="ko-KR" sz="1400" b="1" baseline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baseline="0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부흥전략</a:t>
                      </a:r>
                      <a:endParaRPr lang="en-US" altLang="ko-KR" sz="1400" b="1" baseline="0" dirty="0" smtClean="0">
                        <a:solidFill>
                          <a:srgbClr val="7030A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주민이해인간관계 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ko-KR" altLang="en-US" sz="1400" b="1" dirty="0" err="1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스타벅스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과외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400" b="1" baseline="0" dirty="0" smtClean="0">
                        <a:solidFill>
                          <a:schemeClr val="accent3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2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(10:30-11:45)</a:t>
                      </a:r>
                      <a:endParaRPr lang="en-US" altLang="ko-KR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5-3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교회건강진단처방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진단사례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6-3/4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핵심가치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가치  정리</a:t>
                      </a:r>
                      <a:endParaRPr lang="en-US" altLang="ko-KR" sz="1400" b="1" baseline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8-2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주민이해인간관계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주민이해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교회마케팅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101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5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점심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60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(1:00-2:15)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5-3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교회건강진단처방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진단사례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당신의 교회</a:t>
                      </a:r>
                      <a:endParaRPr lang="en-US" altLang="ko-KR" sz="1400" b="1" dirty="0" smtClean="0">
                        <a:solidFill>
                          <a:srgbClr val="7030A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 세우기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과외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400" b="1" dirty="0">
                        <a:solidFill>
                          <a:srgbClr val="7030A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8-3/4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주민이해인간관계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인간관계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책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 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매력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17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(2:30-3:45)</a:t>
                      </a: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교회건강진단처방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분기별목표설정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7-2/3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</a:t>
                      </a:r>
                      <a:r>
                        <a:rPr lang="en-US" altLang="ko-KR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400" b="1" dirty="0" smtClean="0">
                          <a:solidFill>
                            <a:srgbClr val="7030A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실행이 답</a:t>
                      </a:r>
                      <a:endParaRPr lang="en-US" altLang="ko-KR" sz="1400" b="1" dirty="0" smtClean="0">
                        <a:solidFill>
                          <a:srgbClr val="7030A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제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8-3/4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주민이해인간관계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매력 테스트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9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</a:t>
                      </a:r>
                      <a:endParaRPr lang="en-US" altLang="ko-KR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(4:00-5:15)</a:t>
                      </a:r>
                      <a:endParaRPr lang="ko-KR" altLang="en-US" sz="1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6-1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비전과 핵심가치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1400" b="1" baseline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7-4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목표와 실행전략 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스마트실행전략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종합 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32476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Q/A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pic>
        <p:nvPicPr>
          <p:cNvPr id="12" name="_x107362080" descr="EMB00001e80a8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556792"/>
            <a:ext cx="792088" cy="10768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3" name="_x107361360" descr="EMB00001e80a8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132856"/>
            <a:ext cx="899592" cy="10801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4" name="_x107362000" descr="EMB00001e80a8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2924944"/>
            <a:ext cx="864096" cy="1152128"/>
          </a:xfrm>
          <a:prstGeom prst="rect">
            <a:avLst/>
          </a:prstGeom>
          <a:noFill/>
        </p:spPr>
      </p:pic>
      <p:pic>
        <p:nvPicPr>
          <p:cNvPr id="15" name="_x107361760" descr="EMB00001e80a8d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3789040"/>
            <a:ext cx="951316" cy="1368152"/>
          </a:xfrm>
          <a:prstGeom prst="rect">
            <a:avLst/>
          </a:prstGeom>
          <a:noFill/>
        </p:spPr>
      </p:pic>
      <p:pic>
        <p:nvPicPr>
          <p:cNvPr id="16" name="_x107361440" descr="EMB00001e80a8e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0392" y="4725144"/>
            <a:ext cx="864096" cy="1224136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259632" y="387248"/>
            <a:ext cx="6768752" cy="521472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코치훈련에서 읽을 책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157163" y="2132856"/>
            <a:ext cx="8735317" cy="846137"/>
          </a:xfrm>
        </p:spPr>
        <p:txBody>
          <a:bodyPr/>
          <a:lstStyle/>
          <a:p>
            <a:pPr lvl="0">
              <a:defRPr/>
            </a:pPr>
            <a:r>
              <a:rPr lang="ko-KR" altLang="en-US" sz="2400" kern="1200" dirty="0" err="1" smtClean="0">
                <a:latin typeface="HY견고딕" pitchFamily="18" charset="-127"/>
                <a:ea typeface="HY견고딕" pitchFamily="18" charset="-127"/>
                <a:cs typeface="Arial" charset="0"/>
              </a:rPr>
              <a:t>코칭에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대해 더 자세한 것을 알기 원하면 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/>
            </a:r>
            <a:b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</a:b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www.igomt.com 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에서 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&lt;</a:t>
            </a:r>
            <a:r>
              <a:rPr lang="ko-KR" altLang="en-US" sz="2400" kern="1200" dirty="0" err="1" smtClean="0">
                <a:latin typeface="HY견고딕" pitchFamily="18" charset="-127"/>
                <a:ea typeface="HY견고딕" pitchFamily="18" charset="-127"/>
                <a:cs typeface="Arial" charset="0"/>
              </a:rPr>
              <a:t>코칭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안내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&gt;</a:t>
            </a:r>
            <a:r>
              <a:rPr lang="ko-KR" altLang="en-US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를 보면 됩니다</a:t>
            </a:r>
            <a:r>
              <a:rPr lang="en-US" altLang="ko-KR" sz="2400" kern="1200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71472" y="3140968"/>
            <a:ext cx="8143875" cy="347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ko-KR" altLang="en-US" sz="36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그린오션전략 연구팀 제공</a:t>
            </a:r>
            <a:r>
              <a:rPr lang="ko-KR" altLang="en-US" sz="4400" dirty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James Sok, 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GO Thrive coaching Coordinator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11417 S. Belmont Dr. Plainfield, IL 60585  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U.S.A</a:t>
            </a:r>
          </a:p>
          <a:p>
            <a:pPr algn="ctr">
              <a:defRPr/>
            </a:pP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그린오션팀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  <a:r>
              <a:rPr lang="ko-KR" altLang="en-US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사역자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: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정재홍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박상준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천성호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 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정재욱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,</a:t>
            </a:r>
            <a:endParaRPr lang="en-US" altLang="ko-KR" sz="2000" dirty="0">
              <a:solidFill>
                <a:srgbClr val="0033CC"/>
              </a:solidFill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 algn="ctr">
              <a:defRPr/>
            </a:pPr>
            <a:r>
              <a:rPr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(815) 254-7720 (Office),  (630) 452-5100(Cell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Arial" charset="0"/>
              </a:rPr>
              <a:t>)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ea typeface="굴림" charset="-127"/>
              </a:rPr>
              <a:t>www.igomt.com / www.gotracking.org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ea typeface="굴림" charset="-127"/>
                <a:hlinkClick r:id="rId4"/>
              </a:rPr>
              <a:t>Jamessok_4@hotmail.com</a:t>
            </a:r>
            <a:endParaRPr lang="en-US" altLang="ko-KR" sz="2000" kern="0" dirty="0" smtClean="0">
              <a:ea typeface="굴림" charset="-127"/>
            </a:endParaRP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solidFill>
                  <a:srgbClr val="86041A"/>
                </a:solidFill>
                <a:ea typeface="굴림" charset="-127"/>
              </a:rPr>
              <a:t>Prepared by James </a:t>
            </a:r>
            <a:r>
              <a:rPr lang="en-US" altLang="ko-KR" sz="2000" kern="0" dirty="0" err="1" smtClean="0">
                <a:solidFill>
                  <a:srgbClr val="86041A"/>
                </a:solidFill>
                <a:ea typeface="굴림" charset="-127"/>
              </a:rPr>
              <a:t>Sok</a:t>
            </a:r>
            <a:r>
              <a:rPr lang="en-US" altLang="ko-KR" sz="2000" kern="0" dirty="0" smtClean="0">
                <a:solidFill>
                  <a:srgbClr val="86041A"/>
                </a:solidFill>
                <a:ea typeface="굴림" charset="-127"/>
              </a:rPr>
              <a:t>, International Coordinator </a:t>
            </a:r>
          </a:p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altLang="ko-KR" sz="2000" kern="0" dirty="0" smtClean="0">
                <a:solidFill>
                  <a:srgbClr val="86041A"/>
                </a:solidFill>
                <a:ea typeface="굴림" charset="-127"/>
              </a:rPr>
              <a:t>GO Thrive Coaching on Jan 30, 2014, </a:t>
            </a:r>
            <a:endParaRPr lang="en-US" altLang="ko-KR" kern="0" dirty="0" smtClean="0">
              <a:solidFill>
                <a:srgbClr val="86041A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273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85720" y="1142984"/>
            <a:ext cx="8640763" cy="5472461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열매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샘플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미국 </a:t>
            </a:r>
            <a:r>
              <a:rPr lang="ko-KR" altLang="en-US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버지니아주 </a:t>
            </a:r>
            <a:r>
              <a:rPr lang="en-US" altLang="ko-KR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P</a:t>
            </a:r>
            <a:r>
              <a:rPr lang="ko-KR" altLang="en-US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교회의 </a:t>
            </a:r>
            <a:r>
              <a:rPr lang="en-US" altLang="ko-KR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C</a:t>
            </a:r>
            <a:r>
              <a:rPr lang="ko-KR" altLang="en-US" sz="2400" u="sng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목사가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차 건강진단 처방을 받고 코칭 후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년 정도 지나면서 어떤 변화가 있었는지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를 살펴 보기 바랍니다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2)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열매는 크게 질적 및 양적인 열매를 나누었습니다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질적 열매는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가지로 목회자와 교회로 나누고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양적 열매도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가지로 목회자와 교회로 나누어서 살펴 보았습니다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  3)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그 결과 다음의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가지 차트를 보기 바랍니다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(1) Chart A: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질적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수치의 상승 도표</a:t>
            </a:r>
            <a:endParaRPr lang="en-US" altLang="ko-KR" sz="24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(2) Chart B: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질적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수치의 상승 도표</a:t>
            </a:r>
            <a:endParaRPr lang="en-US" altLang="ko-KR" sz="24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(3) Chart C: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수치의 상승 도표</a:t>
            </a:r>
            <a:endParaRPr lang="en-US" altLang="ko-KR" sz="24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(4) Chart D: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수치의 상승 도표</a:t>
            </a:r>
            <a:endParaRPr lang="en-US" altLang="ko-KR" sz="2400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   (5) Chart E: 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교회의 양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수치의 변화 종합</a:t>
            </a:r>
            <a:endParaRPr lang="en-US" altLang="ko-KR" sz="36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“또 그 종 </a:t>
            </a:r>
            <a:r>
              <a:rPr lang="ko-KR" altLang="en-US" sz="32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다윗을</a:t>
            </a:r>
            <a:r>
              <a:rPr lang="ko-KR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1)</a:t>
            </a:r>
            <a:r>
              <a:rPr lang="ko-KR" altLang="en-US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택하시되</a:t>
            </a: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(Calling)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양의 우리에서 취하시며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젖양을 지키는  중에서 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저희를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이끄사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백성인 야곱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기업인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이스라엘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(Community)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을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기르게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사역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하셨더니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78:70-71, NLT)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기초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xmlns="" val="23774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0"/>
            <a:ext cx="8352928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“이에 </a:t>
            </a:r>
            <a:r>
              <a:rPr lang="ko-K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저가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마음의 </a:t>
            </a:r>
            <a:r>
              <a:rPr lang="ko-KR" altLang="en-US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성실함</a:t>
            </a:r>
            <a:r>
              <a:rPr lang="en-US" altLang="ko-K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(True Heart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 </a:t>
            </a:r>
            <a:r>
              <a:rPr lang="en-US" altLang="ko-K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Character)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 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기르고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Care)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손의</a:t>
            </a:r>
            <a:r>
              <a:rPr lang="ko-KR" altLang="en-US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공교함</a:t>
            </a:r>
            <a:r>
              <a:rPr lang="en-US" altLang="ko-KR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(Skillful Hands</a:t>
            </a:r>
            <a:r>
              <a:rPr lang="en-US" altLang="ko-KR" sz="32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(Competence)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지도 </a:t>
            </a:r>
            <a:r>
              <a:rPr lang="ko-KR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하였도다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(Lead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).”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78:72, NLT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12068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뜨라이브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기초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xmlns="" val="85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39419</TotalTime>
  <Words>4059</Words>
  <Application>Microsoft Office PowerPoint</Application>
  <PresentationFormat>On-screen Show (4:3)</PresentationFormat>
  <Paragraphs>716</Paragraphs>
  <Slides>63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017TGp_medical_green</vt:lpstr>
      <vt:lpstr>목회자 코칭 설명회 ppt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교회 리더 건강진단 평가 및 처방 보고서(A)</vt:lpstr>
      <vt:lpstr>4가지 요인별 비교 그래프</vt:lpstr>
      <vt:lpstr>12가지 주제별 비교 그래프</vt:lpstr>
      <vt:lpstr>개인과 교회의 건강상태 영역별 비교그래프</vt:lpstr>
      <vt:lpstr>신앙년수, 십일조, 불신자 친구 수, 기도시간  비교 그래프</vt:lpstr>
      <vt:lpstr>신앙의 4C별 방사형 그래프 </vt:lpstr>
      <vt:lpstr>4가지 주제별 건강상태 비교 그래프-1</vt:lpstr>
      <vt:lpstr>4가지 주제별 건강상태 비교 그래프-2</vt:lpstr>
      <vt:lpstr>4가지 주제별 건강상태 비교 그래프-3</vt:lpstr>
      <vt:lpstr>4가지 주제별 건강상태 비교 그래프-4</vt:lpstr>
      <vt:lpstr>12가지 요인별 비교 그래프 - 1.비전</vt:lpstr>
      <vt:lpstr>12가지 요인별 비교 그래프 – 2.핵심가치</vt:lpstr>
      <vt:lpstr>12가지 요인별 비교 그래프 – 3.전략</vt:lpstr>
      <vt:lpstr>12가지 요인별 비교 그래프 – 4.주민이해</vt:lpstr>
      <vt:lpstr>12가지 요인별 비교 그래프 – 5.전도</vt:lpstr>
      <vt:lpstr>12가지 요인별 비교 그래프 – 6.인간관계</vt:lpstr>
      <vt:lpstr>12가지 요인별 비교 그래프 – 7.영성</vt:lpstr>
      <vt:lpstr>12가지 요인별 비교 그래프 – 8.인격</vt:lpstr>
      <vt:lpstr>12가지 요인별 비교 그래프 – 9.예배</vt:lpstr>
      <vt:lpstr>12가지 요인별 비교 그래프 – 10.핵심역량</vt:lpstr>
      <vt:lpstr>12가지 요인별 비교 그래프 – 11.지도력</vt:lpstr>
      <vt:lpstr>12가지 요인별 비교 그래프 - 12.사역</vt:lpstr>
      <vt:lpstr>개발점(12가지) 그래프</vt:lpstr>
      <vt:lpstr>강점(12가지) 그래프</vt:lpstr>
      <vt:lpstr>교회 건강 진단 평가 및 처방 보고서(B)</vt:lpstr>
      <vt:lpstr>Slide 51</vt:lpstr>
      <vt:lpstr>Slide 52</vt:lpstr>
      <vt:lpstr>8가지 요인 별 정의와 의미 </vt:lpstr>
      <vt:lpstr>8가지 주제별 비교표</vt:lpstr>
      <vt:lpstr>교회의 십일조, 신앙년수,  불신자 친구 수, 기도시간 비교 그래프</vt:lpstr>
      <vt:lpstr>8가지 요인 종합점수의 위치(분포비율)</vt:lpstr>
      <vt:lpstr>8가지 요인별 건강상태를 나타내는  상대치 그래프-1</vt:lpstr>
      <vt:lpstr>목회 건강진단 평가 및 처방 보고서(C)</vt:lpstr>
      <vt:lpstr>Slide 59</vt:lpstr>
      <vt:lpstr>Slide 60</vt:lpstr>
      <vt:lpstr>Slide 61</vt:lpstr>
      <vt:lpstr>Slide 62</vt:lpstr>
      <vt:lpstr>코칭에 대해 더 자세한 것을 알기 원하면  www.igomt.com 에서 &lt;코칭 안내&gt;를 보면 됩니다.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James Sok</cp:lastModifiedBy>
  <cp:revision>1416</cp:revision>
  <cp:lastPrinted>2013-10-13T14:59:21Z</cp:lastPrinted>
  <dcterms:created xsi:type="dcterms:W3CDTF">2007-08-20T15:12:28Z</dcterms:created>
  <dcterms:modified xsi:type="dcterms:W3CDTF">2014-02-26T21:11:32Z</dcterms:modified>
</cp:coreProperties>
</file>